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embeddedFontLst>
    <p:embeddedFont>
      <p:font typeface="Heebo Bold" charset="1" panose="00000800000000000000"/>
      <p:regular r:id="rId41"/>
    </p:embeddedFont>
    <p:embeddedFont>
      <p:font typeface="Livvic" charset="1" panose="00000000000000000000"/>
      <p:regular r:id="rId42"/>
    </p:embeddedFont>
    <p:embeddedFont>
      <p:font typeface="Heebo Ultra-Bold" charset="1" panose="00000900000000000000"/>
      <p:regular r:id="rId43"/>
    </p:embeddedFont>
    <p:embeddedFont>
      <p:font typeface="Livvic Bold" charset="1" panose="00000000000000000000"/>
      <p:regular r:id="rId44"/>
    </p:embeddedFont>
    <p:embeddedFont>
      <p:font typeface="Heebo" charset="1" panose="000005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jpe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jpe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jpe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jpe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10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26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jpe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jpe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svg" Type="http://schemas.openxmlformats.org/officeDocument/2006/relationships/image"/><Relationship Id="rId12" Target="../media/image6.png" Type="http://schemas.openxmlformats.org/officeDocument/2006/relationships/image"/><Relationship Id="rId13" Target="../media/image7.sv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12" Target="../media/image15.jpe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16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17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1158" y="561718"/>
            <a:ext cx="16285684" cy="9163564"/>
            <a:chOff x="0" y="0"/>
            <a:chExt cx="4289234" cy="24134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234" cy="2413449"/>
            </a:xfrm>
            <a:custGeom>
              <a:avLst/>
              <a:gdLst/>
              <a:ahLst/>
              <a:cxnLst/>
              <a:rect r="r" b="b" t="t" l="l"/>
              <a:pathLst>
                <a:path h="2413449" w="4289234">
                  <a:moveTo>
                    <a:pt x="24244" y="0"/>
                  </a:moveTo>
                  <a:lnTo>
                    <a:pt x="4264989" y="0"/>
                  </a:lnTo>
                  <a:cubicBezTo>
                    <a:pt x="4271419" y="0"/>
                    <a:pt x="4277586" y="2554"/>
                    <a:pt x="4282132" y="7101"/>
                  </a:cubicBezTo>
                  <a:cubicBezTo>
                    <a:pt x="4286679" y="11648"/>
                    <a:pt x="4289234" y="17814"/>
                    <a:pt x="4289234" y="24244"/>
                  </a:cubicBezTo>
                  <a:lnTo>
                    <a:pt x="4289234" y="2389205"/>
                  </a:lnTo>
                  <a:cubicBezTo>
                    <a:pt x="4289234" y="2395635"/>
                    <a:pt x="4286679" y="2401801"/>
                    <a:pt x="4282132" y="2406348"/>
                  </a:cubicBezTo>
                  <a:cubicBezTo>
                    <a:pt x="4277586" y="2410895"/>
                    <a:pt x="4271419" y="2413449"/>
                    <a:pt x="4264989" y="2413449"/>
                  </a:cubicBezTo>
                  <a:lnTo>
                    <a:pt x="24244" y="2413449"/>
                  </a:lnTo>
                  <a:cubicBezTo>
                    <a:pt x="17814" y="2413449"/>
                    <a:pt x="11648" y="2410895"/>
                    <a:pt x="7101" y="2406348"/>
                  </a:cubicBezTo>
                  <a:cubicBezTo>
                    <a:pt x="2554" y="2401801"/>
                    <a:pt x="0" y="2395635"/>
                    <a:pt x="0" y="2389205"/>
                  </a:cubicBezTo>
                  <a:lnTo>
                    <a:pt x="0" y="24244"/>
                  </a:lnTo>
                  <a:cubicBezTo>
                    <a:pt x="0" y="17814"/>
                    <a:pt x="2554" y="11648"/>
                    <a:pt x="7101" y="7101"/>
                  </a:cubicBezTo>
                  <a:cubicBezTo>
                    <a:pt x="11648" y="2554"/>
                    <a:pt x="17814" y="0"/>
                    <a:pt x="24244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89234" cy="2451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80222" y="1028700"/>
            <a:ext cx="9427624" cy="8092962"/>
            <a:chOff x="0" y="0"/>
            <a:chExt cx="2482996" cy="21314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82996" cy="2131480"/>
            </a:xfrm>
            <a:custGeom>
              <a:avLst/>
              <a:gdLst/>
              <a:ahLst/>
              <a:cxnLst/>
              <a:rect r="r" b="b" t="t" l="l"/>
              <a:pathLst>
                <a:path h="2131480" w="2482996">
                  <a:moveTo>
                    <a:pt x="41881" y="0"/>
                  </a:moveTo>
                  <a:lnTo>
                    <a:pt x="2441115" y="0"/>
                  </a:lnTo>
                  <a:cubicBezTo>
                    <a:pt x="2464245" y="0"/>
                    <a:pt x="2482996" y="18751"/>
                    <a:pt x="2482996" y="41881"/>
                  </a:cubicBezTo>
                  <a:lnTo>
                    <a:pt x="2482996" y="2089599"/>
                  </a:lnTo>
                  <a:cubicBezTo>
                    <a:pt x="2482996" y="2112729"/>
                    <a:pt x="2464245" y="2131480"/>
                    <a:pt x="2441115" y="2131480"/>
                  </a:cubicBezTo>
                  <a:lnTo>
                    <a:pt x="41881" y="2131480"/>
                  </a:lnTo>
                  <a:cubicBezTo>
                    <a:pt x="18751" y="2131480"/>
                    <a:pt x="0" y="2112729"/>
                    <a:pt x="0" y="2089599"/>
                  </a:cubicBezTo>
                  <a:lnTo>
                    <a:pt x="0" y="41881"/>
                  </a:lnTo>
                  <a:cubicBezTo>
                    <a:pt x="0" y="18751"/>
                    <a:pt x="18751" y="0"/>
                    <a:pt x="4188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482996" cy="2169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879788" y="1028700"/>
            <a:ext cx="1908488" cy="8092962"/>
            <a:chOff x="0" y="0"/>
            <a:chExt cx="502647" cy="21314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2647" cy="2131480"/>
            </a:xfrm>
            <a:custGeom>
              <a:avLst/>
              <a:gdLst/>
              <a:ahLst/>
              <a:cxnLst/>
              <a:rect r="r" b="b" t="t" l="l"/>
              <a:pathLst>
                <a:path h="2131480" w="502647">
                  <a:moveTo>
                    <a:pt x="206885" y="0"/>
                  </a:moveTo>
                  <a:lnTo>
                    <a:pt x="295762" y="0"/>
                  </a:lnTo>
                  <a:cubicBezTo>
                    <a:pt x="410021" y="0"/>
                    <a:pt x="502647" y="92626"/>
                    <a:pt x="502647" y="206885"/>
                  </a:cubicBezTo>
                  <a:lnTo>
                    <a:pt x="502647" y="1924594"/>
                  </a:lnTo>
                  <a:cubicBezTo>
                    <a:pt x="502647" y="1979464"/>
                    <a:pt x="480850" y="2032086"/>
                    <a:pt x="442052" y="2070884"/>
                  </a:cubicBezTo>
                  <a:cubicBezTo>
                    <a:pt x="403253" y="2109683"/>
                    <a:pt x="350631" y="2131480"/>
                    <a:pt x="295762" y="2131480"/>
                  </a:cubicBezTo>
                  <a:lnTo>
                    <a:pt x="206885" y="2131480"/>
                  </a:lnTo>
                  <a:cubicBezTo>
                    <a:pt x="92626" y="2131480"/>
                    <a:pt x="0" y="2038854"/>
                    <a:pt x="0" y="1924594"/>
                  </a:cubicBezTo>
                  <a:lnTo>
                    <a:pt x="0" y="206885"/>
                  </a:lnTo>
                  <a:cubicBezTo>
                    <a:pt x="0" y="92626"/>
                    <a:pt x="92626" y="0"/>
                    <a:pt x="206885" y="0"/>
                  </a:cubicBezTo>
                  <a:close/>
                </a:path>
              </a:pathLst>
            </a:custGeom>
            <a:solidFill>
              <a:srgbClr val="DAF8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02647" cy="2169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46745" y="6767188"/>
            <a:ext cx="4296346" cy="758704"/>
            <a:chOff x="0" y="0"/>
            <a:chExt cx="1131548" cy="1998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1548" cy="199823"/>
            </a:xfrm>
            <a:custGeom>
              <a:avLst/>
              <a:gdLst/>
              <a:ahLst/>
              <a:cxnLst/>
              <a:rect r="r" b="b" t="t" l="l"/>
              <a:pathLst>
                <a:path h="199823" w="1131548">
                  <a:moveTo>
                    <a:pt x="91901" y="0"/>
                  </a:moveTo>
                  <a:lnTo>
                    <a:pt x="1039647" y="0"/>
                  </a:lnTo>
                  <a:cubicBezTo>
                    <a:pt x="1064021" y="0"/>
                    <a:pt x="1087396" y="9682"/>
                    <a:pt x="1104631" y="26917"/>
                  </a:cubicBezTo>
                  <a:cubicBezTo>
                    <a:pt x="1121866" y="44152"/>
                    <a:pt x="1131548" y="67527"/>
                    <a:pt x="1131548" y="91901"/>
                  </a:cubicBezTo>
                  <a:lnTo>
                    <a:pt x="1131548" y="107922"/>
                  </a:lnTo>
                  <a:cubicBezTo>
                    <a:pt x="1131548" y="132296"/>
                    <a:pt x="1121866" y="155671"/>
                    <a:pt x="1104631" y="172906"/>
                  </a:cubicBezTo>
                  <a:cubicBezTo>
                    <a:pt x="1087396" y="190141"/>
                    <a:pt x="1064021" y="199823"/>
                    <a:pt x="1039647" y="199823"/>
                  </a:cubicBezTo>
                  <a:lnTo>
                    <a:pt x="91901" y="199823"/>
                  </a:lnTo>
                  <a:cubicBezTo>
                    <a:pt x="67527" y="199823"/>
                    <a:pt x="44152" y="190141"/>
                    <a:pt x="26917" y="172906"/>
                  </a:cubicBezTo>
                  <a:cubicBezTo>
                    <a:pt x="9682" y="155671"/>
                    <a:pt x="0" y="132296"/>
                    <a:pt x="0" y="107922"/>
                  </a:cubicBezTo>
                  <a:lnTo>
                    <a:pt x="0" y="91901"/>
                  </a:lnTo>
                  <a:cubicBezTo>
                    <a:pt x="0" y="67527"/>
                    <a:pt x="9682" y="44152"/>
                    <a:pt x="26917" y="26917"/>
                  </a:cubicBezTo>
                  <a:cubicBezTo>
                    <a:pt x="44152" y="9682"/>
                    <a:pt x="67527" y="0"/>
                    <a:pt x="91901" y="0"/>
                  </a:cubicBezTo>
                  <a:close/>
                </a:path>
              </a:pathLst>
            </a:custGeom>
            <a:solidFill>
              <a:srgbClr val="2F3B6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31548" cy="237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18549" y="1028700"/>
            <a:ext cx="8092962" cy="8092962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5235" t="0" r="-25235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7012732" y="1734991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0" y="7172318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768056" y="4687503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768056" y="6960228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68056" y="2368801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5"/>
                </a:lnTo>
                <a:lnTo>
                  <a:pt x="0" y="11701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280351" y="3224780"/>
            <a:ext cx="889825" cy="4114800"/>
          </a:xfrm>
          <a:custGeom>
            <a:avLst/>
            <a:gdLst/>
            <a:ahLst/>
            <a:cxnLst/>
            <a:rect r="r" b="b" t="t" l="l"/>
            <a:pathLst>
              <a:path h="4114800" w="889825">
                <a:moveTo>
                  <a:pt x="0" y="0"/>
                </a:moveTo>
                <a:lnTo>
                  <a:pt x="889826" y="0"/>
                </a:lnTo>
                <a:lnTo>
                  <a:pt x="889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46745" y="8057869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3"/>
                </a:lnTo>
                <a:lnTo>
                  <a:pt x="0" y="16674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true" rot="0">
            <a:off x="13433231" y="561718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3"/>
                </a:moveTo>
                <a:lnTo>
                  <a:pt x="3334825" y="1667413"/>
                </a:lnTo>
                <a:lnTo>
                  <a:pt x="3334825" y="0"/>
                </a:lnTo>
                <a:lnTo>
                  <a:pt x="0" y="0"/>
                </a:lnTo>
                <a:lnTo>
                  <a:pt x="0" y="1667413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446745" y="3639011"/>
            <a:ext cx="6470264" cy="241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5"/>
              </a:lnSpc>
            </a:pPr>
            <a:r>
              <a:rPr lang="en-US" sz="4149" b="true">
                <a:solidFill>
                  <a:srgbClr val="3E829A"/>
                </a:solidFill>
                <a:latin typeface="Heebo Bold"/>
                <a:ea typeface="Heebo Bold"/>
                <a:cs typeface="Heebo Bold"/>
                <a:sym typeface="Heebo Bold"/>
              </a:rPr>
              <a:t>PROJECT TITLE: ADVANCED NETWORK ARCHITECTURE </a:t>
            </a:r>
          </a:p>
          <a:p>
            <a:pPr algn="l">
              <a:lnSpc>
                <a:spcPts val="3775"/>
              </a:lnSpc>
            </a:pPr>
            <a:r>
              <a:rPr lang="en-US" b="true" sz="4149">
                <a:solidFill>
                  <a:srgbClr val="3E829A"/>
                </a:solidFill>
                <a:latin typeface="Heebo Bold"/>
                <a:ea typeface="Heebo Bold"/>
                <a:cs typeface="Heebo Bold"/>
                <a:sym typeface="Heebo Bold"/>
              </a:rPr>
              <a:t>WITH  DHCP AND EIGRP OPTIMIZATION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682988" y="6858250"/>
            <a:ext cx="347270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AFAFF"/>
                </a:solidFill>
                <a:latin typeface="Livvic"/>
                <a:ea typeface="Livvic"/>
                <a:cs typeface="Livvic"/>
                <a:sym typeface="Livvic"/>
              </a:rPr>
              <a:t>GROUP 11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19212" y="1919431"/>
            <a:ext cx="5293521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162651"/>
                </a:solidFill>
                <a:latin typeface="Livvic"/>
                <a:ea typeface="Livvic"/>
                <a:cs typeface="Livvic"/>
                <a:sym typeface="Livvic"/>
              </a:rPr>
              <a:t>FINAL PROJECT IN NET 313 - ADVANCE NETWORKING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58465" y="741349"/>
            <a:ext cx="13571070" cy="8804301"/>
          </a:xfrm>
          <a:custGeom>
            <a:avLst/>
            <a:gdLst/>
            <a:ahLst/>
            <a:cxnLst/>
            <a:rect r="r" b="b" t="t" l="l"/>
            <a:pathLst>
              <a:path h="8804301" w="13571070">
                <a:moveTo>
                  <a:pt x="0" y="0"/>
                </a:moveTo>
                <a:lnTo>
                  <a:pt x="13571070" y="0"/>
                </a:lnTo>
                <a:lnTo>
                  <a:pt x="13571070" y="8804302"/>
                </a:lnTo>
                <a:lnTo>
                  <a:pt x="0" y="8804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" r="0" b="-86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9567" y="-457722"/>
            <a:ext cx="8115300" cy="11214449"/>
            <a:chOff x="0" y="0"/>
            <a:chExt cx="2137363" cy="2953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7363" cy="2953600"/>
            </a:xfrm>
            <a:custGeom>
              <a:avLst/>
              <a:gdLst/>
              <a:ahLst/>
              <a:cxnLst/>
              <a:rect r="r" b="b" t="t" l="l"/>
              <a:pathLst>
                <a:path h="2953600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2904946"/>
                  </a:lnTo>
                  <a:cubicBezTo>
                    <a:pt x="2137363" y="2931817"/>
                    <a:pt x="2115580" y="2953600"/>
                    <a:pt x="2088710" y="2953600"/>
                  </a:cubicBezTo>
                  <a:lnTo>
                    <a:pt x="48654" y="2953600"/>
                  </a:lnTo>
                  <a:cubicBezTo>
                    <a:pt x="21783" y="2953600"/>
                    <a:pt x="0" y="2931817"/>
                    <a:pt x="0" y="2904946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37363" cy="2991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87546" y="793908"/>
            <a:ext cx="10547458" cy="8870755"/>
            <a:chOff x="0" y="0"/>
            <a:chExt cx="2777931" cy="23363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77931" cy="2336331"/>
            </a:xfrm>
            <a:custGeom>
              <a:avLst/>
              <a:gdLst/>
              <a:ahLst/>
              <a:cxnLst/>
              <a:rect r="r" b="b" t="t" l="l"/>
              <a:pathLst>
                <a:path h="2336331" w="2777931">
                  <a:moveTo>
                    <a:pt x="37434" y="0"/>
                  </a:moveTo>
                  <a:lnTo>
                    <a:pt x="2740497" y="0"/>
                  </a:lnTo>
                  <a:cubicBezTo>
                    <a:pt x="2750425" y="0"/>
                    <a:pt x="2759947" y="3944"/>
                    <a:pt x="2766967" y="10964"/>
                  </a:cubicBezTo>
                  <a:cubicBezTo>
                    <a:pt x="2773987" y="17985"/>
                    <a:pt x="2777931" y="27506"/>
                    <a:pt x="2777931" y="37434"/>
                  </a:cubicBezTo>
                  <a:lnTo>
                    <a:pt x="2777931" y="2298896"/>
                  </a:lnTo>
                  <a:cubicBezTo>
                    <a:pt x="2777931" y="2319571"/>
                    <a:pt x="2761171" y="2336331"/>
                    <a:pt x="2740497" y="2336331"/>
                  </a:cubicBezTo>
                  <a:lnTo>
                    <a:pt x="37434" y="2336331"/>
                  </a:lnTo>
                  <a:cubicBezTo>
                    <a:pt x="27506" y="2336331"/>
                    <a:pt x="17985" y="2332387"/>
                    <a:pt x="10964" y="2325366"/>
                  </a:cubicBezTo>
                  <a:cubicBezTo>
                    <a:pt x="3944" y="2318346"/>
                    <a:pt x="0" y="2308824"/>
                    <a:pt x="0" y="2298896"/>
                  </a:cubicBezTo>
                  <a:lnTo>
                    <a:pt x="0" y="37434"/>
                  </a:lnTo>
                  <a:cubicBezTo>
                    <a:pt x="0" y="27506"/>
                    <a:pt x="3944" y="17985"/>
                    <a:pt x="10964" y="10964"/>
                  </a:cubicBezTo>
                  <a:cubicBezTo>
                    <a:pt x="17985" y="3944"/>
                    <a:pt x="27506" y="0"/>
                    <a:pt x="374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77931" cy="2374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642633" y="3955259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6" y="0"/>
                </a:lnTo>
                <a:lnTo>
                  <a:pt x="889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60675" y="7997251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13018229" y="793908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934945" y="513175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934945" y="7404475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934945" y="2813048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205727" y="8090319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532459" y="1291910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0" y="0"/>
            <a:ext cx="6518808" cy="10287000"/>
            <a:chOff x="0" y="0"/>
            <a:chExt cx="8691744" cy="13716000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10"/>
            <a:srcRect l="28890" t="0" r="28890" b="0"/>
            <a:stretch>
              <a:fillRect/>
            </a:stretch>
          </p:blipFill>
          <p:spPr>
            <a:xfrm flipH="false" flipV="false">
              <a:off x="0" y="0"/>
              <a:ext cx="8691744" cy="13716000"/>
            </a:xfrm>
            <a:prstGeom prst="rect">
              <a:avLst/>
            </a:prstGeom>
          </p:spPr>
        </p:pic>
      </p:grpSp>
      <p:sp>
        <p:nvSpPr>
          <p:cNvPr name="TextBox 18" id="18"/>
          <p:cNvSpPr txBox="true"/>
          <p:nvPr/>
        </p:nvSpPr>
        <p:spPr>
          <a:xfrm rot="0">
            <a:off x="8166268" y="2566095"/>
            <a:ext cx="8933729" cy="98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7145" b="true">
                <a:solidFill>
                  <a:srgbClr val="000000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1. Network Topology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36597" y="5257120"/>
            <a:ext cx="8027484" cy="1706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2463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The network design uses a Hybrid Topology, which combines Star Topology for LAN configurations withineachlocation and Point-to-Point WAN links for inter-site connectivity.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89558" y="3926034"/>
            <a:ext cx="8613768" cy="940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8"/>
              </a:lnSpc>
              <a:spcBef>
                <a:spcPct val="0"/>
              </a:spcBef>
            </a:pPr>
            <a:r>
              <a:rPr lang="en-US" b="true" sz="2720">
                <a:solidFill>
                  <a:srgbClr val="000000"/>
                </a:solidFill>
                <a:latin typeface="Livvic Bold"/>
                <a:ea typeface="Livvic Bold"/>
                <a:cs typeface="Livvic Bold"/>
                <a:sym typeface="Livvic Bold"/>
              </a:rPr>
              <a:t>Topology Type: Hybrid Topology (Star + Point-to-Point WAN)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2340" y="511155"/>
            <a:ext cx="10547458" cy="10365348"/>
            <a:chOff x="0" y="0"/>
            <a:chExt cx="2777931" cy="27299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77931" cy="2729968"/>
            </a:xfrm>
            <a:custGeom>
              <a:avLst/>
              <a:gdLst/>
              <a:ahLst/>
              <a:cxnLst/>
              <a:rect r="r" b="b" t="t" l="l"/>
              <a:pathLst>
                <a:path h="2729968" w="2777931">
                  <a:moveTo>
                    <a:pt x="37434" y="0"/>
                  </a:moveTo>
                  <a:lnTo>
                    <a:pt x="2740497" y="0"/>
                  </a:lnTo>
                  <a:cubicBezTo>
                    <a:pt x="2750425" y="0"/>
                    <a:pt x="2759947" y="3944"/>
                    <a:pt x="2766967" y="10964"/>
                  </a:cubicBezTo>
                  <a:cubicBezTo>
                    <a:pt x="2773987" y="17985"/>
                    <a:pt x="2777931" y="27506"/>
                    <a:pt x="2777931" y="37434"/>
                  </a:cubicBezTo>
                  <a:lnTo>
                    <a:pt x="2777931" y="2692534"/>
                  </a:lnTo>
                  <a:cubicBezTo>
                    <a:pt x="2777931" y="2713208"/>
                    <a:pt x="2761171" y="2729968"/>
                    <a:pt x="2740497" y="2729968"/>
                  </a:cubicBezTo>
                  <a:lnTo>
                    <a:pt x="37434" y="2729968"/>
                  </a:lnTo>
                  <a:cubicBezTo>
                    <a:pt x="27506" y="2729968"/>
                    <a:pt x="17985" y="2726024"/>
                    <a:pt x="10964" y="2719004"/>
                  </a:cubicBezTo>
                  <a:cubicBezTo>
                    <a:pt x="3944" y="2711984"/>
                    <a:pt x="0" y="2702462"/>
                    <a:pt x="0" y="2692534"/>
                  </a:cubicBezTo>
                  <a:lnTo>
                    <a:pt x="0" y="37434"/>
                  </a:lnTo>
                  <a:cubicBezTo>
                    <a:pt x="0" y="27506"/>
                    <a:pt x="3944" y="17985"/>
                    <a:pt x="10964" y="10964"/>
                  </a:cubicBezTo>
                  <a:cubicBezTo>
                    <a:pt x="17985" y="3944"/>
                    <a:pt x="27506" y="0"/>
                    <a:pt x="374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77931" cy="276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15892" y="2217783"/>
            <a:ext cx="7709361" cy="6952093"/>
            <a:chOff x="0" y="0"/>
            <a:chExt cx="2030449" cy="18310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0449" cy="1831004"/>
            </a:xfrm>
            <a:custGeom>
              <a:avLst/>
              <a:gdLst/>
              <a:ahLst/>
              <a:cxnLst/>
              <a:rect r="r" b="b" t="t" l="l"/>
              <a:pathLst>
                <a:path h="1831004" w="2030449">
                  <a:moveTo>
                    <a:pt x="51215" y="0"/>
                  </a:moveTo>
                  <a:lnTo>
                    <a:pt x="1979234" y="0"/>
                  </a:lnTo>
                  <a:cubicBezTo>
                    <a:pt x="2007519" y="0"/>
                    <a:pt x="2030449" y="22930"/>
                    <a:pt x="2030449" y="51215"/>
                  </a:cubicBezTo>
                  <a:lnTo>
                    <a:pt x="2030449" y="1779789"/>
                  </a:lnTo>
                  <a:cubicBezTo>
                    <a:pt x="2030449" y="1808074"/>
                    <a:pt x="2007519" y="1831004"/>
                    <a:pt x="1979234" y="1831004"/>
                  </a:cubicBezTo>
                  <a:lnTo>
                    <a:pt x="51215" y="1831004"/>
                  </a:lnTo>
                  <a:cubicBezTo>
                    <a:pt x="22930" y="1831004"/>
                    <a:pt x="0" y="1808074"/>
                    <a:pt x="0" y="1779789"/>
                  </a:cubicBezTo>
                  <a:lnTo>
                    <a:pt x="0" y="51215"/>
                  </a:lnTo>
                  <a:cubicBezTo>
                    <a:pt x="0" y="22930"/>
                    <a:pt x="22930" y="0"/>
                    <a:pt x="51215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30449" cy="1869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3680" y="3955259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5" y="0"/>
                </a:lnTo>
                <a:lnTo>
                  <a:pt x="8898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8593" y="9032084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6689276" y="793908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934945" y="513175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934945" y="7404475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934945" y="2813048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876774" y="8090319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03505" y="1291910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859905" y="2983162"/>
            <a:ext cx="5421335" cy="5421335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24976" t="0" r="-24976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517447" y="2654779"/>
            <a:ext cx="7884503" cy="2392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0"/>
              </a:lnSpc>
            </a:pPr>
            <a:r>
              <a:rPr lang="en-US" sz="6019" b="true">
                <a:solidFill>
                  <a:srgbClr val="000000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Why This Topology is Suitable for  the Project: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71124" y="5390990"/>
            <a:ext cx="5457587" cy="3778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1. Scalability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2. Reliability and Redundancy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3. Centralized Management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4. Optimized Bandwidth Usage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5. Cost-Effectiveness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8602" y="833901"/>
            <a:ext cx="10071186" cy="9922826"/>
            <a:chOff x="0" y="0"/>
            <a:chExt cx="2652494" cy="2613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2494" cy="2613419"/>
            </a:xfrm>
            <a:custGeom>
              <a:avLst/>
              <a:gdLst/>
              <a:ahLst/>
              <a:cxnLst/>
              <a:rect r="r" b="b" t="t" l="l"/>
              <a:pathLst>
                <a:path h="2613419" w="2652494">
                  <a:moveTo>
                    <a:pt x="39205" y="0"/>
                  </a:moveTo>
                  <a:lnTo>
                    <a:pt x="2613289" y="0"/>
                  </a:lnTo>
                  <a:cubicBezTo>
                    <a:pt x="2634941" y="0"/>
                    <a:pt x="2652494" y="17553"/>
                    <a:pt x="2652494" y="39205"/>
                  </a:cubicBezTo>
                  <a:lnTo>
                    <a:pt x="2652494" y="2574214"/>
                  </a:lnTo>
                  <a:cubicBezTo>
                    <a:pt x="2652494" y="2595867"/>
                    <a:pt x="2634941" y="2613419"/>
                    <a:pt x="2613289" y="2613419"/>
                  </a:cubicBezTo>
                  <a:lnTo>
                    <a:pt x="39205" y="2613419"/>
                  </a:lnTo>
                  <a:cubicBezTo>
                    <a:pt x="17553" y="2613419"/>
                    <a:pt x="0" y="2595867"/>
                    <a:pt x="0" y="2574214"/>
                  </a:cubicBezTo>
                  <a:lnTo>
                    <a:pt x="0" y="39205"/>
                  </a:lnTo>
                  <a:cubicBezTo>
                    <a:pt x="0" y="17553"/>
                    <a:pt x="17553" y="0"/>
                    <a:pt x="39205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52494" cy="26515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299302" y="2140886"/>
            <a:ext cx="10547458" cy="7117414"/>
            <a:chOff x="0" y="0"/>
            <a:chExt cx="2777931" cy="18745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77931" cy="1874545"/>
            </a:xfrm>
            <a:custGeom>
              <a:avLst/>
              <a:gdLst/>
              <a:ahLst/>
              <a:cxnLst/>
              <a:rect r="r" b="b" t="t" l="l"/>
              <a:pathLst>
                <a:path h="1874545" w="2777931">
                  <a:moveTo>
                    <a:pt x="37434" y="0"/>
                  </a:moveTo>
                  <a:lnTo>
                    <a:pt x="2740497" y="0"/>
                  </a:lnTo>
                  <a:cubicBezTo>
                    <a:pt x="2750425" y="0"/>
                    <a:pt x="2759947" y="3944"/>
                    <a:pt x="2766967" y="10964"/>
                  </a:cubicBezTo>
                  <a:cubicBezTo>
                    <a:pt x="2773987" y="17985"/>
                    <a:pt x="2777931" y="27506"/>
                    <a:pt x="2777931" y="37434"/>
                  </a:cubicBezTo>
                  <a:lnTo>
                    <a:pt x="2777931" y="1837111"/>
                  </a:lnTo>
                  <a:cubicBezTo>
                    <a:pt x="2777931" y="1847039"/>
                    <a:pt x="2773987" y="1856561"/>
                    <a:pt x="2766967" y="1863581"/>
                  </a:cubicBezTo>
                  <a:cubicBezTo>
                    <a:pt x="2759947" y="1870601"/>
                    <a:pt x="2750425" y="1874545"/>
                    <a:pt x="2740497" y="1874545"/>
                  </a:cubicBezTo>
                  <a:lnTo>
                    <a:pt x="37434" y="1874545"/>
                  </a:lnTo>
                  <a:cubicBezTo>
                    <a:pt x="16760" y="1874545"/>
                    <a:pt x="0" y="1857785"/>
                    <a:pt x="0" y="1837111"/>
                  </a:cubicBezTo>
                  <a:lnTo>
                    <a:pt x="0" y="37434"/>
                  </a:lnTo>
                  <a:cubicBezTo>
                    <a:pt x="0" y="27506"/>
                    <a:pt x="3944" y="17985"/>
                    <a:pt x="10964" y="10964"/>
                  </a:cubicBezTo>
                  <a:cubicBezTo>
                    <a:pt x="17985" y="3944"/>
                    <a:pt x="27506" y="0"/>
                    <a:pt x="374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77931" cy="1912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854389" y="3955259"/>
            <a:ext cx="889825" cy="4114800"/>
          </a:xfrm>
          <a:custGeom>
            <a:avLst/>
            <a:gdLst/>
            <a:ahLst/>
            <a:cxnLst/>
            <a:rect r="r" b="b" t="t" l="l"/>
            <a:pathLst>
              <a:path h="4114800" w="889825">
                <a:moveTo>
                  <a:pt x="0" y="0"/>
                </a:moveTo>
                <a:lnTo>
                  <a:pt x="889825" y="0"/>
                </a:lnTo>
                <a:lnTo>
                  <a:pt x="8898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9389" y="8830957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3"/>
                </a:lnTo>
                <a:lnTo>
                  <a:pt x="0" y="166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14414929" y="-184035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146701" y="513175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46701" y="7404475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46701" y="2813048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088847" y="7563338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83182" y="2715565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232268" y="3542232"/>
            <a:ext cx="8757622" cy="939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0"/>
              </a:lnSpc>
            </a:pPr>
            <a:r>
              <a:rPr lang="en-US" b="true" sz="6836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Network Overview: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01440" y="4822280"/>
            <a:ext cx="8945260" cy="2902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2786" indent="-296393" lvl="1">
              <a:lnSpc>
                <a:spcPts val="3843"/>
              </a:lnSpc>
              <a:buFont typeface="Arial"/>
              <a:buChar char="•"/>
            </a:pPr>
            <a:r>
              <a:rPr lang="en-US" b="true" sz="2745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Headquarters (HQ): </a:t>
            </a:r>
            <a:r>
              <a:rPr lang="en-US" sz="2745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Subnet 192.168.1.0/24 </a:t>
            </a:r>
          </a:p>
          <a:p>
            <a:pPr algn="just" marL="592786" indent="-296393" lvl="1">
              <a:lnSpc>
                <a:spcPts val="3843"/>
              </a:lnSpc>
              <a:buFont typeface="Arial"/>
              <a:buChar char="•"/>
            </a:pPr>
            <a:r>
              <a:rPr lang="en-US" b="true" sz="2745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Branch 1:</a:t>
            </a:r>
            <a:r>
              <a:rPr lang="en-US" sz="2745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 Subnet 192.168.2.0/24  </a:t>
            </a:r>
          </a:p>
          <a:p>
            <a:pPr algn="just" marL="592786" indent="-296393" lvl="1">
              <a:lnSpc>
                <a:spcPts val="3843"/>
              </a:lnSpc>
              <a:buFont typeface="Arial"/>
              <a:buChar char="•"/>
            </a:pPr>
            <a:r>
              <a:rPr lang="en-US" b="true" sz="2745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Branch 2: </a:t>
            </a:r>
            <a:r>
              <a:rPr lang="en-US" sz="2745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Subnet 192.168.3.0/24  </a:t>
            </a:r>
          </a:p>
          <a:p>
            <a:pPr algn="just" marL="592786" indent="-296393" lvl="1">
              <a:lnSpc>
                <a:spcPts val="3843"/>
              </a:lnSpc>
              <a:buFont typeface="Arial"/>
              <a:buChar char="•"/>
            </a:pPr>
            <a:r>
              <a:rPr lang="en-US" b="true" sz="2745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Branch 3:</a:t>
            </a:r>
            <a:r>
              <a:rPr lang="en-US" sz="2745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 Subnet 192.168.4.0/24  </a:t>
            </a:r>
          </a:p>
          <a:p>
            <a:pPr algn="just" marL="592786" indent="-296393" lvl="1">
              <a:lnSpc>
                <a:spcPts val="3843"/>
              </a:lnSpc>
              <a:buFont typeface="Arial"/>
              <a:buChar char="•"/>
            </a:pPr>
            <a:r>
              <a:rPr lang="en-US" b="true" sz="2745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WAN Links:</a:t>
            </a:r>
            <a:r>
              <a:rPr lang="en-US" sz="2745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 Using the range 10.0.0.0/30 for point-to-point inter-site connections.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8602" y="683005"/>
            <a:ext cx="10071186" cy="9922826"/>
            <a:chOff x="0" y="0"/>
            <a:chExt cx="2652494" cy="2613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2494" cy="2613419"/>
            </a:xfrm>
            <a:custGeom>
              <a:avLst/>
              <a:gdLst/>
              <a:ahLst/>
              <a:cxnLst/>
              <a:rect r="r" b="b" t="t" l="l"/>
              <a:pathLst>
                <a:path h="2613419" w="2652494">
                  <a:moveTo>
                    <a:pt x="39205" y="0"/>
                  </a:moveTo>
                  <a:lnTo>
                    <a:pt x="2613289" y="0"/>
                  </a:lnTo>
                  <a:cubicBezTo>
                    <a:pt x="2634941" y="0"/>
                    <a:pt x="2652494" y="17553"/>
                    <a:pt x="2652494" y="39205"/>
                  </a:cubicBezTo>
                  <a:lnTo>
                    <a:pt x="2652494" y="2574214"/>
                  </a:lnTo>
                  <a:cubicBezTo>
                    <a:pt x="2652494" y="2595867"/>
                    <a:pt x="2634941" y="2613419"/>
                    <a:pt x="2613289" y="2613419"/>
                  </a:cubicBezTo>
                  <a:lnTo>
                    <a:pt x="39205" y="2613419"/>
                  </a:lnTo>
                  <a:cubicBezTo>
                    <a:pt x="17553" y="2613419"/>
                    <a:pt x="0" y="2595867"/>
                    <a:pt x="0" y="2574214"/>
                  </a:cubicBezTo>
                  <a:lnTo>
                    <a:pt x="0" y="39205"/>
                  </a:lnTo>
                  <a:cubicBezTo>
                    <a:pt x="0" y="17553"/>
                    <a:pt x="17553" y="0"/>
                    <a:pt x="39205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52494" cy="26515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05006" y="1474979"/>
            <a:ext cx="3416361" cy="8282144"/>
            <a:chOff x="0" y="0"/>
            <a:chExt cx="899782" cy="21813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9782" cy="2181305"/>
            </a:xfrm>
            <a:custGeom>
              <a:avLst/>
              <a:gdLst/>
              <a:ahLst/>
              <a:cxnLst/>
              <a:rect r="r" b="b" t="t" l="l"/>
              <a:pathLst>
                <a:path h="2181305" w="899782">
                  <a:moveTo>
                    <a:pt x="115573" y="0"/>
                  </a:moveTo>
                  <a:lnTo>
                    <a:pt x="784210" y="0"/>
                  </a:lnTo>
                  <a:cubicBezTo>
                    <a:pt x="848039" y="0"/>
                    <a:pt x="899782" y="51744"/>
                    <a:pt x="899782" y="115573"/>
                  </a:cubicBezTo>
                  <a:lnTo>
                    <a:pt x="899782" y="2065733"/>
                  </a:lnTo>
                  <a:cubicBezTo>
                    <a:pt x="899782" y="2129562"/>
                    <a:pt x="848039" y="2181305"/>
                    <a:pt x="784210" y="2181305"/>
                  </a:cubicBezTo>
                  <a:lnTo>
                    <a:pt x="115573" y="2181305"/>
                  </a:lnTo>
                  <a:cubicBezTo>
                    <a:pt x="51744" y="2181305"/>
                    <a:pt x="0" y="2129562"/>
                    <a:pt x="0" y="2065733"/>
                  </a:cubicBezTo>
                  <a:lnTo>
                    <a:pt x="0" y="115573"/>
                  </a:lnTo>
                  <a:cubicBezTo>
                    <a:pt x="0" y="51744"/>
                    <a:pt x="51744" y="0"/>
                    <a:pt x="115573" y="0"/>
                  </a:cubicBezTo>
                  <a:close/>
                </a:path>
              </a:pathLst>
            </a:custGeom>
            <a:solidFill>
              <a:srgbClr val="DAF8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99782" cy="2219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57384" y="1882529"/>
            <a:ext cx="10547458" cy="7523777"/>
            <a:chOff x="0" y="0"/>
            <a:chExt cx="2777931" cy="19815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77931" cy="1981571"/>
            </a:xfrm>
            <a:custGeom>
              <a:avLst/>
              <a:gdLst/>
              <a:ahLst/>
              <a:cxnLst/>
              <a:rect r="r" b="b" t="t" l="l"/>
              <a:pathLst>
                <a:path h="1981571" w="2777931">
                  <a:moveTo>
                    <a:pt x="37434" y="0"/>
                  </a:moveTo>
                  <a:lnTo>
                    <a:pt x="2740497" y="0"/>
                  </a:lnTo>
                  <a:cubicBezTo>
                    <a:pt x="2750425" y="0"/>
                    <a:pt x="2759947" y="3944"/>
                    <a:pt x="2766967" y="10964"/>
                  </a:cubicBezTo>
                  <a:cubicBezTo>
                    <a:pt x="2773987" y="17985"/>
                    <a:pt x="2777931" y="27506"/>
                    <a:pt x="2777931" y="37434"/>
                  </a:cubicBezTo>
                  <a:lnTo>
                    <a:pt x="2777931" y="1944137"/>
                  </a:lnTo>
                  <a:cubicBezTo>
                    <a:pt x="2777931" y="1964811"/>
                    <a:pt x="2761171" y="1981571"/>
                    <a:pt x="2740497" y="1981571"/>
                  </a:cubicBezTo>
                  <a:lnTo>
                    <a:pt x="37434" y="1981571"/>
                  </a:lnTo>
                  <a:cubicBezTo>
                    <a:pt x="27506" y="1981571"/>
                    <a:pt x="17985" y="1977627"/>
                    <a:pt x="10964" y="1970607"/>
                  </a:cubicBezTo>
                  <a:cubicBezTo>
                    <a:pt x="3944" y="1963586"/>
                    <a:pt x="0" y="1954065"/>
                    <a:pt x="0" y="1944137"/>
                  </a:cubicBezTo>
                  <a:lnTo>
                    <a:pt x="0" y="37434"/>
                  </a:lnTo>
                  <a:cubicBezTo>
                    <a:pt x="0" y="27506"/>
                    <a:pt x="3944" y="17985"/>
                    <a:pt x="10964" y="10964"/>
                  </a:cubicBezTo>
                  <a:cubicBezTo>
                    <a:pt x="17985" y="3944"/>
                    <a:pt x="27506" y="0"/>
                    <a:pt x="374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77931" cy="2019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859929" y="3139758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5" y="0"/>
                </a:lnTo>
                <a:lnTo>
                  <a:pt x="8898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9389" y="8830957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3"/>
                </a:lnTo>
                <a:lnTo>
                  <a:pt x="0" y="166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14414929" y="-184035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734066" y="513175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734066" y="7404475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734066" y="2813048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876381" y="7938790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414929" y="2554690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3285" y="3445675"/>
            <a:ext cx="6089184" cy="3958800"/>
          </a:xfrm>
          <a:custGeom>
            <a:avLst/>
            <a:gdLst/>
            <a:ahLst/>
            <a:cxnLst/>
            <a:rect r="r" b="b" t="t" l="l"/>
            <a:pathLst>
              <a:path h="3958800" w="6089184">
                <a:moveTo>
                  <a:pt x="0" y="0"/>
                </a:moveTo>
                <a:lnTo>
                  <a:pt x="6089184" y="0"/>
                </a:lnTo>
                <a:lnTo>
                  <a:pt x="6089184" y="3958800"/>
                </a:lnTo>
                <a:lnTo>
                  <a:pt x="0" y="3958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159591" y="3053398"/>
            <a:ext cx="6255339" cy="214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20"/>
              </a:lnSpc>
            </a:pPr>
            <a:r>
              <a:rPr lang="en-US" b="true" sz="8000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Headquarters (HQ):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60391" y="5638969"/>
            <a:ext cx="8341443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Subnet: </a:t>
            </a:r>
            <a:r>
              <a:rPr lang="en-US" sz="2599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192.168.1.0/24  </a:t>
            </a:r>
          </a:p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Core Devices:</a:t>
            </a:r>
            <a:r>
              <a:rPr lang="en-US" sz="2599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</a:p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1. Router R1 with GigabitEthernet and Serial interfaces. </a:t>
            </a:r>
          </a:p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2. PCs (PC0-5), Printer0, and a centralized DHCP server.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43079" y="562461"/>
            <a:ext cx="12988169" cy="9209096"/>
            <a:chOff x="0" y="0"/>
            <a:chExt cx="3420752" cy="24254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20752" cy="2425441"/>
            </a:xfrm>
            <a:custGeom>
              <a:avLst/>
              <a:gdLst/>
              <a:ahLst/>
              <a:cxnLst/>
              <a:rect r="r" b="b" t="t" l="l"/>
              <a:pathLst>
                <a:path h="2425441" w="3420752">
                  <a:moveTo>
                    <a:pt x="30400" y="0"/>
                  </a:moveTo>
                  <a:lnTo>
                    <a:pt x="3390353" y="0"/>
                  </a:lnTo>
                  <a:cubicBezTo>
                    <a:pt x="3407142" y="0"/>
                    <a:pt x="3420752" y="13610"/>
                    <a:pt x="3420752" y="30400"/>
                  </a:cubicBezTo>
                  <a:lnTo>
                    <a:pt x="3420752" y="2395041"/>
                  </a:lnTo>
                  <a:cubicBezTo>
                    <a:pt x="3420752" y="2411830"/>
                    <a:pt x="3407142" y="2425441"/>
                    <a:pt x="3390353" y="2425441"/>
                  </a:cubicBezTo>
                  <a:lnTo>
                    <a:pt x="30400" y="2425441"/>
                  </a:lnTo>
                  <a:cubicBezTo>
                    <a:pt x="13610" y="2425441"/>
                    <a:pt x="0" y="2411830"/>
                    <a:pt x="0" y="2395041"/>
                  </a:cubicBezTo>
                  <a:lnTo>
                    <a:pt x="0" y="30400"/>
                  </a:lnTo>
                  <a:cubicBezTo>
                    <a:pt x="0" y="13610"/>
                    <a:pt x="13610" y="0"/>
                    <a:pt x="30400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20752" cy="2463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29759" y="1056933"/>
            <a:ext cx="9037721" cy="8282144"/>
            <a:chOff x="0" y="0"/>
            <a:chExt cx="2380305" cy="21813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0305" cy="2181305"/>
            </a:xfrm>
            <a:custGeom>
              <a:avLst/>
              <a:gdLst/>
              <a:ahLst/>
              <a:cxnLst/>
              <a:rect r="r" b="b" t="t" l="l"/>
              <a:pathLst>
                <a:path h="2181305" w="2380305">
                  <a:moveTo>
                    <a:pt x="43688" y="0"/>
                  </a:moveTo>
                  <a:lnTo>
                    <a:pt x="2336617" y="0"/>
                  </a:lnTo>
                  <a:cubicBezTo>
                    <a:pt x="2360745" y="0"/>
                    <a:pt x="2380305" y="19560"/>
                    <a:pt x="2380305" y="43688"/>
                  </a:cubicBezTo>
                  <a:lnTo>
                    <a:pt x="2380305" y="2137618"/>
                  </a:lnTo>
                  <a:cubicBezTo>
                    <a:pt x="2380305" y="2161746"/>
                    <a:pt x="2360745" y="2181305"/>
                    <a:pt x="2336617" y="2181305"/>
                  </a:cubicBezTo>
                  <a:lnTo>
                    <a:pt x="43688" y="2181305"/>
                  </a:lnTo>
                  <a:cubicBezTo>
                    <a:pt x="19560" y="2181305"/>
                    <a:pt x="0" y="2161746"/>
                    <a:pt x="0" y="2137618"/>
                  </a:cubicBezTo>
                  <a:lnTo>
                    <a:pt x="0" y="43688"/>
                  </a:lnTo>
                  <a:cubicBezTo>
                    <a:pt x="0" y="19560"/>
                    <a:pt x="19560" y="0"/>
                    <a:pt x="43688" y="0"/>
                  </a:cubicBezTo>
                  <a:close/>
                </a:path>
              </a:pathLst>
            </a:custGeom>
            <a:solidFill>
              <a:srgbClr val="DAF8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80305" cy="2219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074673" y="1129670"/>
            <a:ext cx="10218673" cy="8209407"/>
            <a:chOff x="0" y="0"/>
            <a:chExt cx="2691338" cy="21621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91338" cy="2162148"/>
            </a:xfrm>
            <a:custGeom>
              <a:avLst/>
              <a:gdLst/>
              <a:ahLst/>
              <a:cxnLst/>
              <a:rect r="r" b="b" t="t" l="l"/>
              <a:pathLst>
                <a:path h="2162148" w="2691338">
                  <a:moveTo>
                    <a:pt x="38639" y="0"/>
                  </a:moveTo>
                  <a:lnTo>
                    <a:pt x="2652699" y="0"/>
                  </a:lnTo>
                  <a:cubicBezTo>
                    <a:pt x="2662947" y="0"/>
                    <a:pt x="2672775" y="4071"/>
                    <a:pt x="2680021" y="11317"/>
                  </a:cubicBezTo>
                  <a:cubicBezTo>
                    <a:pt x="2687267" y="18563"/>
                    <a:pt x="2691338" y="28391"/>
                    <a:pt x="2691338" y="38639"/>
                  </a:cubicBezTo>
                  <a:lnTo>
                    <a:pt x="2691338" y="2123509"/>
                  </a:lnTo>
                  <a:cubicBezTo>
                    <a:pt x="2691338" y="2133757"/>
                    <a:pt x="2687267" y="2143585"/>
                    <a:pt x="2680021" y="2150831"/>
                  </a:cubicBezTo>
                  <a:cubicBezTo>
                    <a:pt x="2672775" y="2158077"/>
                    <a:pt x="2662947" y="2162148"/>
                    <a:pt x="2652699" y="2162148"/>
                  </a:cubicBezTo>
                  <a:lnTo>
                    <a:pt x="38639" y="2162148"/>
                  </a:lnTo>
                  <a:cubicBezTo>
                    <a:pt x="28391" y="2162148"/>
                    <a:pt x="18563" y="2158077"/>
                    <a:pt x="11317" y="2150831"/>
                  </a:cubicBezTo>
                  <a:cubicBezTo>
                    <a:pt x="4071" y="2143585"/>
                    <a:pt x="0" y="2133757"/>
                    <a:pt x="0" y="2123509"/>
                  </a:cubicBezTo>
                  <a:lnTo>
                    <a:pt x="0" y="38639"/>
                  </a:lnTo>
                  <a:cubicBezTo>
                    <a:pt x="0" y="28391"/>
                    <a:pt x="4071" y="18563"/>
                    <a:pt x="11317" y="11317"/>
                  </a:cubicBezTo>
                  <a:cubicBezTo>
                    <a:pt x="18563" y="4071"/>
                    <a:pt x="28391" y="0"/>
                    <a:pt x="386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91338" cy="2200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2675586"/>
            <a:ext cx="6920537" cy="10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0"/>
              </a:lnSpc>
            </a:pPr>
            <a:r>
              <a:rPr lang="en-US" sz="8000" b="true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Branch 1: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711149" y="3590601"/>
            <a:ext cx="889825" cy="4114800"/>
          </a:xfrm>
          <a:custGeom>
            <a:avLst/>
            <a:gdLst/>
            <a:ahLst/>
            <a:cxnLst/>
            <a:rect r="r" b="b" t="t" l="l"/>
            <a:pathLst>
              <a:path h="4114800" w="889825">
                <a:moveTo>
                  <a:pt x="0" y="0"/>
                </a:moveTo>
                <a:lnTo>
                  <a:pt x="889825" y="0"/>
                </a:lnTo>
                <a:lnTo>
                  <a:pt x="8898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43736" y="7590888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8"/>
                </a:lnTo>
                <a:lnTo>
                  <a:pt x="0" y="1267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94891" y="1545429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897124" y="513175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897124" y="7404475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897124" y="2813048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27054" y="7590888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0">
            <a:off x="5376324" y="1056933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929759" y="2561286"/>
            <a:ext cx="8844377" cy="5903622"/>
          </a:xfrm>
          <a:custGeom>
            <a:avLst/>
            <a:gdLst/>
            <a:ahLst/>
            <a:cxnLst/>
            <a:rect r="r" b="b" t="t" l="l"/>
            <a:pathLst>
              <a:path h="5903622" w="8844377">
                <a:moveTo>
                  <a:pt x="0" y="0"/>
                </a:moveTo>
                <a:lnTo>
                  <a:pt x="8844378" y="0"/>
                </a:lnTo>
                <a:lnTo>
                  <a:pt x="8844378" y="5903622"/>
                </a:lnTo>
                <a:lnTo>
                  <a:pt x="0" y="59036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84453" y="4691100"/>
            <a:ext cx="7064784" cy="1856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3041" indent="-286520" lvl="1">
              <a:lnSpc>
                <a:spcPts val="3715"/>
              </a:lnSpc>
              <a:buFont typeface="Arial"/>
              <a:buChar char="•"/>
            </a:pPr>
            <a:r>
              <a:rPr lang="en-US" b="true" sz="2654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Subnet: </a:t>
            </a:r>
            <a:r>
              <a:rPr lang="en-US" sz="2654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192.168.2.0/24  </a:t>
            </a:r>
          </a:p>
          <a:p>
            <a:pPr algn="just" marL="573041" indent="-286520" lvl="1">
              <a:lnSpc>
                <a:spcPts val="3715"/>
              </a:lnSpc>
              <a:buFont typeface="Arial"/>
              <a:buChar char="•"/>
            </a:pPr>
            <a:r>
              <a:rPr lang="en-US" b="true" sz="2654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Core Devices: </a:t>
            </a:r>
          </a:p>
          <a:p>
            <a:pPr algn="just">
              <a:lnSpc>
                <a:spcPts val="3715"/>
              </a:lnSpc>
            </a:pPr>
            <a:r>
              <a:rPr lang="en-US" sz="2654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1. Router R2 connected to HQ via a Serial link. </a:t>
            </a:r>
          </a:p>
          <a:p>
            <a:pPr algn="just">
              <a:lnSpc>
                <a:spcPts val="3715"/>
              </a:lnSpc>
            </a:pPr>
            <a:r>
              <a:rPr lang="en-US" sz="2654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2. PCs (PC6-8), IP Phone6, and Printer1.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62612" y="562461"/>
            <a:ext cx="12988169" cy="9209096"/>
            <a:chOff x="0" y="0"/>
            <a:chExt cx="3420752" cy="24254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20752" cy="2425441"/>
            </a:xfrm>
            <a:custGeom>
              <a:avLst/>
              <a:gdLst/>
              <a:ahLst/>
              <a:cxnLst/>
              <a:rect r="r" b="b" t="t" l="l"/>
              <a:pathLst>
                <a:path h="2425441" w="3420752">
                  <a:moveTo>
                    <a:pt x="30400" y="0"/>
                  </a:moveTo>
                  <a:lnTo>
                    <a:pt x="3390353" y="0"/>
                  </a:lnTo>
                  <a:cubicBezTo>
                    <a:pt x="3407142" y="0"/>
                    <a:pt x="3420752" y="13610"/>
                    <a:pt x="3420752" y="30400"/>
                  </a:cubicBezTo>
                  <a:lnTo>
                    <a:pt x="3420752" y="2395041"/>
                  </a:lnTo>
                  <a:cubicBezTo>
                    <a:pt x="3420752" y="2411830"/>
                    <a:pt x="3407142" y="2425441"/>
                    <a:pt x="3390353" y="2425441"/>
                  </a:cubicBezTo>
                  <a:lnTo>
                    <a:pt x="30400" y="2425441"/>
                  </a:lnTo>
                  <a:cubicBezTo>
                    <a:pt x="13610" y="2425441"/>
                    <a:pt x="0" y="2411830"/>
                    <a:pt x="0" y="2395041"/>
                  </a:cubicBezTo>
                  <a:lnTo>
                    <a:pt x="0" y="30400"/>
                  </a:lnTo>
                  <a:cubicBezTo>
                    <a:pt x="0" y="13610"/>
                    <a:pt x="13610" y="0"/>
                    <a:pt x="30400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20752" cy="2463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29759" y="1056933"/>
            <a:ext cx="9037721" cy="8282144"/>
            <a:chOff x="0" y="0"/>
            <a:chExt cx="2380305" cy="21813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0305" cy="2181305"/>
            </a:xfrm>
            <a:custGeom>
              <a:avLst/>
              <a:gdLst/>
              <a:ahLst/>
              <a:cxnLst/>
              <a:rect r="r" b="b" t="t" l="l"/>
              <a:pathLst>
                <a:path h="2181305" w="2380305">
                  <a:moveTo>
                    <a:pt x="43688" y="0"/>
                  </a:moveTo>
                  <a:lnTo>
                    <a:pt x="2336617" y="0"/>
                  </a:lnTo>
                  <a:cubicBezTo>
                    <a:pt x="2360745" y="0"/>
                    <a:pt x="2380305" y="19560"/>
                    <a:pt x="2380305" y="43688"/>
                  </a:cubicBezTo>
                  <a:lnTo>
                    <a:pt x="2380305" y="2137618"/>
                  </a:lnTo>
                  <a:cubicBezTo>
                    <a:pt x="2380305" y="2161746"/>
                    <a:pt x="2360745" y="2181305"/>
                    <a:pt x="2336617" y="2181305"/>
                  </a:cubicBezTo>
                  <a:lnTo>
                    <a:pt x="43688" y="2181305"/>
                  </a:lnTo>
                  <a:cubicBezTo>
                    <a:pt x="19560" y="2181305"/>
                    <a:pt x="0" y="2161746"/>
                    <a:pt x="0" y="2137618"/>
                  </a:cubicBezTo>
                  <a:lnTo>
                    <a:pt x="0" y="43688"/>
                  </a:lnTo>
                  <a:cubicBezTo>
                    <a:pt x="0" y="19560"/>
                    <a:pt x="19560" y="0"/>
                    <a:pt x="436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80305" cy="2219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062612" y="1048893"/>
            <a:ext cx="10218673" cy="8209407"/>
            <a:chOff x="0" y="0"/>
            <a:chExt cx="2691338" cy="21621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91338" cy="2162148"/>
            </a:xfrm>
            <a:custGeom>
              <a:avLst/>
              <a:gdLst/>
              <a:ahLst/>
              <a:cxnLst/>
              <a:rect r="r" b="b" t="t" l="l"/>
              <a:pathLst>
                <a:path h="2162148" w="2691338">
                  <a:moveTo>
                    <a:pt x="38639" y="0"/>
                  </a:moveTo>
                  <a:lnTo>
                    <a:pt x="2652699" y="0"/>
                  </a:lnTo>
                  <a:cubicBezTo>
                    <a:pt x="2662947" y="0"/>
                    <a:pt x="2672775" y="4071"/>
                    <a:pt x="2680021" y="11317"/>
                  </a:cubicBezTo>
                  <a:cubicBezTo>
                    <a:pt x="2687267" y="18563"/>
                    <a:pt x="2691338" y="28391"/>
                    <a:pt x="2691338" y="38639"/>
                  </a:cubicBezTo>
                  <a:lnTo>
                    <a:pt x="2691338" y="2123509"/>
                  </a:lnTo>
                  <a:cubicBezTo>
                    <a:pt x="2691338" y="2133757"/>
                    <a:pt x="2687267" y="2143585"/>
                    <a:pt x="2680021" y="2150831"/>
                  </a:cubicBezTo>
                  <a:cubicBezTo>
                    <a:pt x="2672775" y="2158077"/>
                    <a:pt x="2662947" y="2162148"/>
                    <a:pt x="2652699" y="2162148"/>
                  </a:cubicBezTo>
                  <a:lnTo>
                    <a:pt x="38639" y="2162148"/>
                  </a:lnTo>
                  <a:cubicBezTo>
                    <a:pt x="28391" y="2162148"/>
                    <a:pt x="18563" y="2158077"/>
                    <a:pt x="11317" y="2150831"/>
                  </a:cubicBezTo>
                  <a:cubicBezTo>
                    <a:pt x="4071" y="2143585"/>
                    <a:pt x="0" y="2133757"/>
                    <a:pt x="0" y="2123509"/>
                  </a:cubicBezTo>
                  <a:lnTo>
                    <a:pt x="0" y="38639"/>
                  </a:lnTo>
                  <a:cubicBezTo>
                    <a:pt x="0" y="28391"/>
                    <a:pt x="4071" y="18563"/>
                    <a:pt x="11317" y="11317"/>
                  </a:cubicBezTo>
                  <a:cubicBezTo>
                    <a:pt x="18563" y="4071"/>
                    <a:pt x="28391" y="0"/>
                    <a:pt x="38639" y="0"/>
                  </a:cubicBezTo>
                  <a:close/>
                </a:path>
              </a:pathLst>
            </a:custGeom>
            <a:solidFill>
              <a:srgbClr val="DAF8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91338" cy="2200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934336" y="2675586"/>
            <a:ext cx="6920537" cy="10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0"/>
              </a:lnSpc>
            </a:pPr>
            <a:r>
              <a:rPr lang="en-US" sz="8000" b="true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Branch 2: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711149" y="3590601"/>
            <a:ext cx="889825" cy="4114800"/>
          </a:xfrm>
          <a:custGeom>
            <a:avLst/>
            <a:gdLst/>
            <a:ahLst/>
            <a:cxnLst/>
            <a:rect r="r" b="b" t="t" l="l"/>
            <a:pathLst>
              <a:path h="4114800" w="889825">
                <a:moveTo>
                  <a:pt x="0" y="0"/>
                </a:moveTo>
                <a:lnTo>
                  <a:pt x="889825" y="0"/>
                </a:lnTo>
                <a:lnTo>
                  <a:pt x="8898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818730" y="7590888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8"/>
                </a:lnTo>
                <a:lnTo>
                  <a:pt x="0" y="1267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169885" y="1545429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062612" y="513175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062612" y="7404475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062612" y="2813048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469974" y="7671665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0">
            <a:off x="15201827" y="1056933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28700" y="1890639"/>
            <a:ext cx="6854717" cy="6854717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l="-9435" t="0" r="-9435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732685" y="4718996"/>
            <a:ext cx="7353664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Subnet:</a:t>
            </a:r>
            <a:r>
              <a:rPr lang="en-US" sz="2600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 192.168.3.0/24 </a:t>
            </a:r>
          </a:p>
          <a:p>
            <a:pPr algn="just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b="true" sz="2600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Core Devices: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1. Router R3 connected to HQ via Serial link.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2. PCs (PC9-11), IP Phone3, and a server cluster.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43079" y="562461"/>
            <a:ext cx="12988169" cy="9209096"/>
            <a:chOff x="0" y="0"/>
            <a:chExt cx="3420752" cy="24254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20752" cy="2425441"/>
            </a:xfrm>
            <a:custGeom>
              <a:avLst/>
              <a:gdLst/>
              <a:ahLst/>
              <a:cxnLst/>
              <a:rect r="r" b="b" t="t" l="l"/>
              <a:pathLst>
                <a:path h="2425441" w="3420752">
                  <a:moveTo>
                    <a:pt x="30400" y="0"/>
                  </a:moveTo>
                  <a:lnTo>
                    <a:pt x="3390353" y="0"/>
                  </a:lnTo>
                  <a:cubicBezTo>
                    <a:pt x="3407142" y="0"/>
                    <a:pt x="3420752" y="13610"/>
                    <a:pt x="3420752" y="30400"/>
                  </a:cubicBezTo>
                  <a:lnTo>
                    <a:pt x="3420752" y="2395041"/>
                  </a:lnTo>
                  <a:cubicBezTo>
                    <a:pt x="3420752" y="2411830"/>
                    <a:pt x="3407142" y="2425441"/>
                    <a:pt x="3390353" y="2425441"/>
                  </a:cubicBezTo>
                  <a:lnTo>
                    <a:pt x="30400" y="2425441"/>
                  </a:lnTo>
                  <a:cubicBezTo>
                    <a:pt x="13610" y="2425441"/>
                    <a:pt x="0" y="2411830"/>
                    <a:pt x="0" y="2395041"/>
                  </a:cubicBezTo>
                  <a:lnTo>
                    <a:pt x="0" y="30400"/>
                  </a:lnTo>
                  <a:cubicBezTo>
                    <a:pt x="0" y="13610"/>
                    <a:pt x="13610" y="0"/>
                    <a:pt x="30400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20752" cy="2463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29759" y="1056933"/>
            <a:ext cx="9037721" cy="8282144"/>
            <a:chOff x="0" y="0"/>
            <a:chExt cx="2380305" cy="21813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0305" cy="2181305"/>
            </a:xfrm>
            <a:custGeom>
              <a:avLst/>
              <a:gdLst/>
              <a:ahLst/>
              <a:cxnLst/>
              <a:rect r="r" b="b" t="t" l="l"/>
              <a:pathLst>
                <a:path h="2181305" w="2380305">
                  <a:moveTo>
                    <a:pt x="43688" y="0"/>
                  </a:moveTo>
                  <a:lnTo>
                    <a:pt x="2336617" y="0"/>
                  </a:lnTo>
                  <a:cubicBezTo>
                    <a:pt x="2360745" y="0"/>
                    <a:pt x="2380305" y="19560"/>
                    <a:pt x="2380305" y="43688"/>
                  </a:cubicBezTo>
                  <a:lnTo>
                    <a:pt x="2380305" y="2137618"/>
                  </a:lnTo>
                  <a:cubicBezTo>
                    <a:pt x="2380305" y="2161746"/>
                    <a:pt x="2360745" y="2181305"/>
                    <a:pt x="2336617" y="2181305"/>
                  </a:cubicBezTo>
                  <a:lnTo>
                    <a:pt x="43688" y="2181305"/>
                  </a:lnTo>
                  <a:cubicBezTo>
                    <a:pt x="19560" y="2181305"/>
                    <a:pt x="0" y="2161746"/>
                    <a:pt x="0" y="2137618"/>
                  </a:cubicBezTo>
                  <a:lnTo>
                    <a:pt x="0" y="43688"/>
                  </a:lnTo>
                  <a:cubicBezTo>
                    <a:pt x="0" y="19560"/>
                    <a:pt x="19560" y="0"/>
                    <a:pt x="43688" y="0"/>
                  </a:cubicBezTo>
                  <a:close/>
                </a:path>
              </a:pathLst>
            </a:custGeom>
            <a:solidFill>
              <a:srgbClr val="DAF8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80305" cy="2219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062612" y="1048893"/>
            <a:ext cx="10218673" cy="8209407"/>
            <a:chOff x="0" y="0"/>
            <a:chExt cx="2691338" cy="21621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91338" cy="2162148"/>
            </a:xfrm>
            <a:custGeom>
              <a:avLst/>
              <a:gdLst/>
              <a:ahLst/>
              <a:cxnLst/>
              <a:rect r="r" b="b" t="t" l="l"/>
              <a:pathLst>
                <a:path h="2162148" w="2691338">
                  <a:moveTo>
                    <a:pt x="38639" y="0"/>
                  </a:moveTo>
                  <a:lnTo>
                    <a:pt x="2652699" y="0"/>
                  </a:lnTo>
                  <a:cubicBezTo>
                    <a:pt x="2662947" y="0"/>
                    <a:pt x="2672775" y="4071"/>
                    <a:pt x="2680021" y="11317"/>
                  </a:cubicBezTo>
                  <a:cubicBezTo>
                    <a:pt x="2687267" y="18563"/>
                    <a:pt x="2691338" y="28391"/>
                    <a:pt x="2691338" y="38639"/>
                  </a:cubicBezTo>
                  <a:lnTo>
                    <a:pt x="2691338" y="2123509"/>
                  </a:lnTo>
                  <a:cubicBezTo>
                    <a:pt x="2691338" y="2133757"/>
                    <a:pt x="2687267" y="2143585"/>
                    <a:pt x="2680021" y="2150831"/>
                  </a:cubicBezTo>
                  <a:cubicBezTo>
                    <a:pt x="2672775" y="2158077"/>
                    <a:pt x="2662947" y="2162148"/>
                    <a:pt x="2652699" y="2162148"/>
                  </a:cubicBezTo>
                  <a:lnTo>
                    <a:pt x="38639" y="2162148"/>
                  </a:lnTo>
                  <a:cubicBezTo>
                    <a:pt x="28391" y="2162148"/>
                    <a:pt x="18563" y="2158077"/>
                    <a:pt x="11317" y="2150831"/>
                  </a:cubicBezTo>
                  <a:cubicBezTo>
                    <a:pt x="4071" y="2143585"/>
                    <a:pt x="0" y="2133757"/>
                    <a:pt x="0" y="2123509"/>
                  </a:cubicBezTo>
                  <a:lnTo>
                    <a:pt x="0" y="38639"/>
                  </a:lnTo>
                  <a:cubicBezTo>
                    <a:pt x="0" y="28391"/>
                    <a:pt x="4071" y="18563"/>
                    <a:pt x="11317" y="11317"/>
                  </a:cubicBezTo>
                  <a:cubicBezTo>
                    <a:pt x="18563" y="4071"/>
                    <a:pt x="28391" y="0"/>
                    <a:pt x="3863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91338" cy="2200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711149" y="3590601"/>
            <a:ext cx="889825" cy="4114800"/>
          </a:xfrm>
          <a:custGeom>
            <a:avLst/>
            <a:gdLst/>
            <a:ahLst/>
            <a:cxnLst/>
            <a:rect r="r" b="b" t="t" l="l"/>
            <a:pathLst>
              <a:path h="4114800" w="889825">
                <a:moveTo>
                  <a:pt x="0" y="0"/>
                </a:moveTo>
                <a:lnTo>
                  <a:pt x="889825" y="0"/>
                </a:lnTo>
                <a:lnTo>
                  <a:pt x="8898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43736" y="7590888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8"/>
                </a:lnTo>
                <a:lnTo>
                  <a:pt x="0" y="1267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94891" y="1545429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897124" y="513175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897124" y="7404475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897124" y="2813048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27054" y="7590888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5376324" y="1056933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038564" y="2505994"/>
            <a:ext cx="7249436" cy="6068617"/>
          </a:xfrm>
          <a:custGeom>
            <a:avLst/>
            <a:gdLst/>
            <a:ahLst/>
            <a:cxnLst/>
            <a:rect r="r" b="b" t="t" l="l"/>
            <a:pathLst>
              <a:path h="6068617" w="7249436">
                <a:moveTo>
                  <a:pt x="0" y="0"/>
                </a:moveTo>
                <a:lnTo>
                  <a:pt x="7249436" y="0"/>
                </a:lnTo>
                <a:lnTo>
                  <a:pt x="7249436" y="6068617"/>
                </a:lnTo>
                <a:lnTo>
                  <a:pt x="0" y="60686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618" t="0" r="-3996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57691" y="4330613"/>
            <a:ext cx="7353664" cy="272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b="true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Subnet:</a:t>
            </a:r>
            <a:r>
              <a:rPr lang="en-US" sz="2600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 192.168.4.0/24  </a:t>
            </a:r>
          </a:p>
          <a:p>
            <a:pPr algn="just">
              <a:lnSpc>
                <a:spcPts val="3640"/>
              </a:lnSpc>
            </a:pPr>
            <a:r>
              <a:rPr lang="en-US" sz="2600" b="true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Core Devices: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1. Router R4 connected to HQ via a Serial link. 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2. Devices include PCs (PC12-15) and IoT devices (e.g., sensors, smart boards) used for collaborative techlabs.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071170"/>
            <a:ext cx="6920537" cy="10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0"/>
              </a:lnSpc>
            </a:pPr>
            <a:r>
              <a:rPr lang="en-US" sz="8000" b="true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Branch 3: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62612" y="562461"/>
            <a:ext cx="12988169" cy="9209096"/>
            <a:chOff x="0" y="0"/>
            <a:chExt cx="3420752" cy="24254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20752" cy="2425441"/>
            </a:xfrm>
            <a:custGeom>
              <a:avLst/>
              <a:gdLst/>
              <a:ahLst/>
              <a:cxnLst/>
              <a:rect r="r" b="b" t="t" l="l"/>
              <a:pathLst>
                <a:path h="2425441" w="3420752">
                  <a:moveTo>
                    <a:pt x="30400" y="0"/>
                  </a:moveTo>
                  <a:lnTo>
                    <a:pt x="3390353" y="0"/>
                  </a:lnTo>
                  <a:cubicBezTo>
                    <a:pt x="3407142" y="0"/>
                    <a:pt x="3420752" y="13610"/>
                    <a:pt x="3420752" y="30400"/>
                  </a:cubicBezTo>
                  <a:lnTo>
                    <a:pt x="3420752" y="2395041"/>
                  </a:lnTo>
                  <a:cubicBezTo>
                    <a:pt x="3420752" y="2411830"/>
                    <a:pt x="3407142" y="2425441"/>
                    <a:pt x="3390353" y="2425441"/>
                  </a:cubicBezTo>
                  <a:lnTo>
                    <a:pt x="30400" y="2425441"/>
                  </a:lnTo>
                  <a:cubicBezTo>
                    <a:pt x="13610" y="2425441"/>
                    <a:pt x="0" y="2411830"/>
                    <a:pt x="0" y="2395041"/>
                  </a:cubicBezTo>
                  <a:lnTo>
                    <a:pt x="0" y="30400"/>
                  </a:lnTo>
                  <a:cubicBezTo>
                    <a:pt x="0" y="13610"/>
                    <a:pt x="13610" y="0"/>
                    <a:pt x="30400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20752" cy="2463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37644" y="990678"/>
            <a:ext cx="9037721" cy="8282144"/>
            <a:chOff x="0" y="0"/>
            <a:chExt cx="2380305" cy="21813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0305" cy="2181305"/>
            </a:xfrm>
            <a:custGeom>
              <a:avLst/>
              <a:gdLst/>
              <a:ahLst/>
              <a:cxnLst/>
              <a:rect r="r" b="b" t="t" l="l"/>
              <a:pathLst>
                <a:path h="2181305" w="2380305">
                  <a:moveTo>
                    <a:pt x="43688" y="0"/>
                  </a:moveTo>
                  <a:lnTo>
                    <a:pt x="2336617" y="0"/>
                  </a:lnTo>
                  <a:cubicBezTo>
                    <a:pt x="2360745" y="0"/>
                    <a:pt x="2380305" y="19560"/>
                    <a:pt x="2380305" y="43688"/>
                  </a:cubicBezTo>
                  <a:lnTo>
                    <a:pt x="2380305" y="2137618"/>
                  </a:lnTo>
                  <a:cubicBezTo>
                    <a:pt x="2380305" y="2161746"/>
                    <a:pt x="2360745" y="2181305"/>
                    <a:pt x="2336617" y="2181305"/>
                  </a:cubicBezTo>
                  <a:lnTo>
                    <a:pt x="43688" y="2181305"/>
                  </a:lnTo>
                  <a:cubicBezTo>
                    <a:pt x="19560" y="2181305"/>
                    <a:pt x="0" y="2161746"/>
                    <a:pt x="0" y="2137618"/>
                  </a:cubicBezTo>
                  <a:lnTo>
                    <a:pt x="0" y="43688"/>
                  </a:lnTo>
                  <a:cubicBezTo>
                    <a:pt x="0" y="19560"/>
                    <a:pt x="19560" y="0"/>
                    <a:pt x="436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380305" cy="2219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062612" y="1048893"/>
            <a:ext cx="10218673" cy="8209407"/>
            <a:chOff x="0" y="0"/>
            <a:chExt cx="2691338" cy="21621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91338" cy="2162148"/>
            </a:xfrm>
            <a:custGeom>
              <a:avLst/>
              <a:gdLst/>
              <a:ahLst/>
              <a:cxnLst/>
              <a:rect r="r" b="b" t="t" l="l"/>
              <a:pathLst>
                <a:path h="2162148" w="2691338">
                  <a:moveTo>
                    <a:pt x="38639" y="0"/>
                  </a:moveTo>
                  <a:lnTo>
                    <a:pt x="2652699" y="0"/>
                  </a:lnTo>
                  <a:cubicBezTo>
                    <a:pt x="2662947" y="0"/>
                    <a:pt x="2672775" y="4071"/>
                    <a:pt x="2680021" y="11317"/>
                  </a:cubicBezTo>
                  <a:cubicBezTo>
                    <a:pt x="2687267" y="18563"/>
                    <a:pt x="2691338" y="28391"/>
                    <a:pt x="2691338" y="38639"/>
                  </a:cubicBezTo>
                  <a:lnTo>
                    <a:pt x="2691338" y="2123509"/>
                  </a:lnTo>
                  <a:cubicBezTo>
                    <a:pt x="2691338" y="2133757"/>
                    <a:pt x="2687267" y="2143585"/>
                    <a:pt x="2680021" y="2150831"/>
                  </a:cubicBezTo>
                  <a:cubicBezTo>
                    <a:pt x="2672775" y="2158077"/>
                    <a:pt x="2662947" y="2162148"/>
                    <a:pt x="2652699" y="2162148"/>
                  </a:cubicBezTo>
                  <a:lnTo>
                    <a:pt x="38639" y="2162148"/>
                  </a:lnTo>
                  <a:cubicBezTo>
                    <a:pt x="28391" y="2162148"/>
                    <a:pt x="18563" y="2158077"/>
                    <a:pt x="11317" y="2150831"/>
                  </a:cubicBezTo>
                  <a:cubicBezTo>
                    <a:pt x="4071" y="2143585"/>
                    <a:pt x="0" y="2133757"/>
                    <a:pt x="0" y="2123509"/>
                  </a:cubicBezTo>
                  <a:lnTo>
                    <a:pt x="0" y="38639"/>
                  </a:lnTo>
                  <a:cubicBezTo>
                    <a:pt x="0" y="28391"/>
                    <a:pt x="4071" y="18563"/>
                    <a:pt x="11317" y="11317"/>
                  </a:cubicBezTo>
                  <a:cubicBezTo>
                    <a:pt x="18563" y="4071"/>
                    <a:pt x="28391" y="0"/>
                    <a:pt x="38639" y="0"/>
                  </a:cubicBezTo>
                  <a:close/>
                </a:path>
              </a:pathLst>
            </a:custGeom>
            <a:solidFill>
              <a:srgbClr val="DAF8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91338" cy="2200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896236" y="2761311"/>
            <a:ext cx="6920537" cy="10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0"/>
              </a:lnSpc>
            </a:pPr>
            <a:r>
              <a:rPr lang="en-US" sz="8000" b="true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WAN Network: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711149" y="3590601"/>
            <a:ext cx="889825" cy="4114800"/>
          </a:xfrm>
          <a:custGeom>
            <a:avLst/>
            <a:gdLst/>
            <a:ahLst/>
            <a:cxnLst/>
            <a:rect r="r" b="b" t="t" l="l"/>
            <a:pathLst>
              <a:path h="4114800" w="889825">
                <a:moveTo>
                  <a:pt x="0" y="0"/>
                </a:moveTo>
                <a:lnTo>
                  <a:pt x="889825" y="0"/>
                </a:lnTo>
                <a:lnTo>
                  <a:pt x="8898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818730" y="7590888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8"/>
                </a:lnTo>
                <a:lnTo>
                  <a:pt x="0" y="1267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169885" y="1545429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062612" y="513175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062612" y="7404475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062612" y="2813048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469974" y="7671665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0">
            <a:off x="15201827" y="1056933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0" y="2109998"/>
            <a:ext cx="8537044" cy="6395373"/>
          </a:xfrm>
          <a:custGeom>
            <a:avLst/>
            <a:gdLst/>
            <a:ahLst/>
            <a:cxnLst/>
            <a:rect r="r" b="b" t="t" l="l"/>
            <a:pathLst>
              <a:path h="6395373" w="8537044">
                <a:moveTo>
                  <a:pt x="0" y="0"/>
                </a:moveTo>
                <a:lnTo>
                  <a:pt x="8537044" y="0"/>
                </a:lnTo>
                <a:lnTo>
                  <a:pt x="8537044" y="6395373"/>
                </a:lnTo>
                <a:lnTo>
                  <a:pt x="0" y="63953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6823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061127" y="4852411"/>
            <a:ext cx="6198173" cy="144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0"/>
              </a:lnSpc>
            </a:pPr>
            <a:r>
              <a:rPr lang="en-US" b="true" sz="2793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IP Range: </a:t>
            </a:r>
            <a:r>
              <a:rPr lang="en-US" sz="2793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10.0.0.0/30 for Serial links between routers (HQ to Branch 1, 2, and 3).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8593" y="1291910"/>
            <a:ext cx="10547458" cy="9867346"/>
            <a:chOff x="0" y="0"/>
            <a:chExt cx="2777931" cy="2598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77931" cy="2598807"/>
            </a:xfrm>
            <a:custGeom>
              <a:avLst/>
              <a:gdLst/>
              <a:ahLst/>
              <a:cxnLst/>
              <a:rect r="r" b="b" t="t" l="l"/>
              <a:pathLst>
                <a:path h="2598807" w="2777931">
                  <a:moveTo>
                    <a:pt x="37434" y="0"/>
                  </a:moveTo>
                  <a:lnTo>
                    <a:pt x="2740497" y="0"/>
                  </a:lnTo>
                  <a:cubicBezTo>
                    <a:pt x="2750425" y="0"/>
                    <a:pt x="2759947" y="3944"/>
                    <a:pt x="2766967" y="10964"/>
                  </a:cubicBezTo>
                  <a:cubicBezTo>
                    <a:pt x="2773987" y="17985"/>
                    <a:pt x="2777931" y="27506"/>
                    <a:pt x="2777931" y="37434"/>
                  </a:cubicBezTo>
                  <a:lnTo>
                    <a:pt x="2777931" y="2561373"/>
                  </a:lnTo>
                  <a:cubicBezTo>
                    <a:pt x="2777931" y="2571301"/>
                    <a:pt x="2773987" y="2580823"/>
                    <a:pt x="2766967" y="2587843"/>
                  </a:cubicBezTo>
                  <a:cubicBezTo>
                    <a:pt x="2759947" y="2594863"/>
                    <a:pt x="2750425" y="2598807"/>
                    <a:pt x="2740497" y="2598807"/>
                  </a:cubicBezTo>
                  <a:lnTo>
                    <a:pt x="37434" y="2598807"/>
                  </a:lnTo>
                  <a:cubicBezTo>
                    <a:pt x="16760" y="2598807"/>
                    <a:pt x="0" y="2582047"/>
                    <a:pt x="0" y="2561373"/>
                  </a:cubicBezTo>
                  <a:lnTo>
                    <a:pt x="0" y="37434"/>
                  </a:lnTo>
                  <a:cubicBezTo>
                    <a:pt x="0" y="27506"/>
                    <a:pt x="3944" y="17985"/>
                    <a:pt x="10964" y="10964"/>
                  </a:cubicBezTo>
                  <a:cubicBezTo>
                    <a:pt x="17985" y="3944"/>
                    <a:pt x="27506" y="0"/>
                    <a:pt x="374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77931" cy="26369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15892" y="547332"/>
            <a:ext cx="7709361" cy="10198861"/>
            <a:chOff x="0" y="0"/>
            <a:chExt cx="2030449" cy="26861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0449" cy="2686120"/>
            </a:xfrm>
            <a:custGeom>
              <a:avLst/>
              <a:gdLst/>
              <a:ahLst/>
              <a:cxnLst/>
              <a:rect r="r" b="b" t="t" l="l"/>
              <a:pathLst>
                <a:path h="2686120" w="2030449">
                  <a:moveTo>
                    <a:pt x="51215" y="0"/>
                  </a:moveTo>
                  <a:lnTo>
                    <a:pt x="1979234" y="0"/>
                  </a:lnTo>
                  <a:cubicBezTo>
                    <a:pt x="2007519" y="0"/>
                    <a:pt x="2030449" y="22930"/>
                    <a:pt x="2030449" y="51215"/>
                  </a:cubicBezTo>
                  <a:lnTo>
                    <a:pt x="2030449" y="2634904"/>
                  </a:lnTo>
                  <a:cubicBezTo>
                    <a:pt x="2030449" y="2663190"/>
                    <a:pt x="2007519" y="2686120"/>
                    <a:pt x="1979234" y="2686120"/>
                  </a:cubicBezTo>
                  <a:lnTo>
                    <a:pt x="51215" y="2686120"/>
                  </a:lnTo>
                  <a:cubicBezTo>
                    <a:pt x="22930" y="2686120"/>
                    <a:pt x="0" y="2663190"/>
                    <a:pt x="0" y="2634904"/>
                  </a:cubicBezTo>
                  <a:lnTo>
                    <a:pt x="0" y="51215"/>
                  </a:lnTo>
                  <a:cubicBezTo>
                    <a:pt x="0" y="22930"/>
                    <a:pt x="22930" y="0"/>
                    <a:pt x="51215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30449" cy="2724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3680" y="3955259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5" y="0"/>
                </a:lnTo>
                <a:lnTo>
                  <a:pt x="8898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8593" y="8724129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6209361" y="1291910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3"/>
                </a:moveTo>
                <a:lnTo>
                  <a:pt x="3334825" y="1667413"/>
                </a:lnTo>
                <a:lnTo>
                  <a:pt x="3334825" y="0"/>
                </a:lnTo>
                <a:lnTo>
                  <a:pt x="0" y="0"/>
                </a:lnTo>
                <a:lnTo>
                  <a:pt x="0" y="16674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934945" y="513175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756126" y="1060770"/>
            <a:ext cx="5628894" cy="1846305"/>
            <a:chOff x="0" y="0"/>
            <a:chExt cx="1482507" cy="4862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82507" cy="486270"/>
            </a:xfrm>
            <a:custGeom>
              <a:avLst/>
              <a:gdLst/>
              <a:ahLst/>
              <a:cxnLst/>
              <a:rect r="r" b="b" t="t" l="l"/>
              <a:pathLst>
                <a:path h="486270" w="1482507">
                  <a:moveTo>
                    <a:pt x="70145" y="0"/>
                  </a:moveTo>
                  <a:lnTo>
                    <a:pt x="1412362" y="0"/>
                  </a:lnTo>
                  <a:cubicBezTo>
                    <a:pt x="1430966" y="0"/>
                    <a:pt x="1448807" y="7390"/>
                    <a:pt x="1461962" y="20545"/>
                  </a:cubicBezTo>
                  <a:cubicBezTo>
                    <a:pt x="1475117" y="33700"/>
                    <a:pt x="1482507" y="51541"/>
                    <a:pt x="1482507" y="70145"/>
                  </a:cubicBezTo>
                  <a:lnTo>
                    <a:pt x="1482507" y="416125"/>
                  </a:lnTo>
                  <a:cubicBezTo>
                    <a:pt x="1482507" y="434728"/>
                    <a:pt x="1475117" y="452570"/>
                    <a:pt x="1461962" y="465725"/>
                  </a:cubicBezTo>
                  <a:cubicBezTo>
                    <a:pt x="1448807" y="478879"/>
                    <a:pt x="1430966" y="486270"/>
                    <a:pt x="1412362" y="486270"/>
                  </a:cubicBezTo>
                  <a:lnTo>
                    <a:pt x="70145" y="486270"/>
                  </a:lnTo>
                  <a:cubicBezTo>
                    <a:pt x="51541" y="486270"/>
                    <a:pt x="33700" y="478879"/>
                    <a:pt x="20545" y="465725"/>
                  </a:cubicBezTo>
                  <a:cubicBezTo>
                    <a:pt x="7390" y="452570"/>
                    <a:pt x="0" y="434728"/>
                    <a:pt x="0" y="416125"/>
                  </a:cubicBezTo>
                  <a:lnTo>
                    <a:pt x="0" y="70145"/>
                  </a:lnTo>
                  <a:cubicBezTo>
                    <a:pt x="0" y="51541"/>
                    <a:pt x="7390" y="33700"/>
                    <a:pt x="20545" y="20545"/>
                  </a:cubicBezTo>
                  <a:cubicBezTo>
                    <a:pt x="33700" y="7390"/>
                    <a:pt x="51541" y="0"/>
                    <a:pt x="70145" y="0"/>
                  </a:cubicBezTo>
                  <a:close/>
                </a:path>
              </a:pathLst>
            </a:custGeom>
            <a:solidFill>
              <a:srgbClr val="DAF8F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82507" cy="524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756126" y="3302866"/>
            <a:ext cx="5628894" cy="1846305"/>
            <a:chOff x="0" y="0"/>
            <a:chExt cx="1482507" cy="4862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82507" cy="486270"/>
            </a:xfrm>
            <a:custGeom>
              <a:avLst/>
              <a:gdLst/>
              <a:ahLst/>
              <a:cxnLst/>
              <a:rect r="r" b="b" t="t" l="l"/>
              <a:pathLst>
                <a:path h="486270" w="1482507">
                  <a:moveTo>
                    <a:pt x="70145" y="0"/>
                  </a:moveTo>
                  <a:lnTo>
                    <a:pt x="1412362" y="0"/>
                  </a:lnTo>
                  <a:cubicBezTo>
                    <a:pt x="1430966" y="0"/>
                    <a:pt x="1448807" y="7390"/>
                    <a:pt x="1461962" y="20545"/>
                  </a:cubicBezTo>
                  <a:cubicBezTo>
                    <a:pt x="1475117" y="33700"/>
                    <a:pt x="1482507" y="51541"/>
                    <a:pt x="1482507" y="70145"/>
                  </a:cubicBezTo>
                  <a:lnTo>
                    <a:pt x="1482507" y="416125"/>
                  </a:lnTo>
                  <a:cubicBezTo>
                    <a:pt x="1482507" y="434728"/>
                    <a:pt x="1475117" y="452570"/>
                    <a:pt x="1461962" y="465725"/>
                  </a:cubicBezTo>
                  <a:cubicBezTo>
                    <a:pt x="1448807" y="478879"/>
                    <a:pt x="1430966" y="486270"/>
                    <a:pt x="1412362" y="486270"/>
                  </a:cubicBezTo>
                  <a:lnTo>
                    <a:pt x="70145" y="486270"/>
                  </a:lnTo>
                  <a:cubicBezTo>
                    <a:pt x="51541" y="486270"/>
                    <a:pt x="33700" y="478879"/>
                    <a:pt x="20545" y="465725"/>
                  </a:cubicBezTo>
                  <a:cubicBezTo>
                    <a:pt x="7390" y="452570"/>
                    <a:pt x="0" y="434728"/>
                    <a:pt x="0" y="416125"/>
                  </a:cubicBezTo>
                  <a:lnTo>
                    <a:pt x="0" y="70145"/>
                  </a:lnTo>
                  <a:cubicBezTo>
                    <a:pt x="0" y="51541"/>
                    <a:pt x="7390" y="33700"/>
                    <a:pt x="20545" y="20545"/>
                  </a:cubicBezTo>
                  <a:cubicBezTo>
                    <a:pt x="33700" y="7390"/>
                    <a:pt x="51541" y="0"/>
                    <a:pt x="70145" y="0"/>
                  </a:cubicBezTo>
                  <a:close/>
                </a:path>
              </a:pathLst>
            </a:custGeom>
            <a:solidFill>
              <a:srgbClr val="DAF8F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482507" cy="524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756126" y="5665254"/>
            <a:ext cx="5628894" cy="1846305"/>
            <a:chOff x="0" y="0"/>
            <a:chExt cx="1482507" cy="4862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82507" cy="486270"/>
            </a:xfrm>
            <a:custGeom>
              <a:avLst/>
              <a:gdLst/>
              <a:ahLst/>
              <a:cxnLst/>
              <a:rect r="r" b="b" t="t" l="l"/>
              <a:pathLst>
                <a:path h="486270" w="1482507">
                  <a:moveTo>
                    <a:pt x="70145" y="0"/>
                  </a:moveTo>
                  <a:lnTo>
                    <a:pt x="1412362" y="0"/>
                  </a:lnTo>
                  <a:cubicBezTo>
                    <a:pt x="1430966" y="0"/>
                    <a:pt x="1448807" y="7390"/>
                    <a:pt x="1461962" y="20545"/>
                  </a:cubicBezTo>
                  <a:cubicBezTo>
                    <a:pt x="1475117" y="33700"/>
                    <a:pt x="1482507" y="51541"/>
                    <a:pt x="1482507" y="70145"/>
                  </a:cubicBezTo>
                  <a:lnTo>
                    <a:pt x="1482507" y="416125"/>
                  </a:lnTo>
                  <a:cubicBezTo>
                    <a:pt x="1482507" y="434728"/>
                    <a:pt x="1475117" y="452570"/>
                    <a:pt x="1461962" y="465725"/>
                  </a:cubicBezTo>
                  <a:cubicBezTo>
                    <a:pt x="1448807" y="478879"/>
                    <a:pt x="1430966" y="486270"/>
                    <a:pt x="1412362" y="486270"/>
                  </a:cubicBezTo>
                  <a:lnTo>
                    <a:pt x="70145" y="486270"/>
                  </a:lnTo>
                  <a:cubicBezTo>
                    <a:pt x="51541" y="486270"/>
                    <a:pt x="33700" y="478879"/>
                    <a:pt x="20545" y="465725"/>
                  </a:cubicBezTo>
                  <a:cubicBezTo>
                    <a:pt x="7390" y="452570"/>
                    <a:pt x="0" y="434728"/>
                    <a:pt x="0" y="416125"/>
                  </a:cubicBezTo>
                  <a:lnTo>
                    <a:pt x="0" y="70145"/>
                  </a:lnTo>
                  <a:cubicBezTo>
                    <a:pt x="0" y="51541"/>
                    <a:pt x="7390" y="33700"/>
                    <a:pt x="20545" y="20545"/>
                  </a:cubicBezTo>
                  <a:cubicBezTo>
                    <a:pt x="33700" y="7390"/>
                    <a:pt x="51541" y="0"/>
                    <a:pt x="70145" y="0"/>
                  </a:cubicBezTo>
                  <a:close/>
                </a:path>
              </a:pathLst>
            </a:custGeom>
            <a:solidFill>
              <a:srgbClr val="DAF8F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482507" cy="524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934945" y="7404475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934945" y="2813048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876774" y="8090319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03505" y="1291910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091689" y="2239916"/>
            <a:ext cx="6736019" cy="214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0"/>
              </a:lnSpc>
            </a:pPr>
            <a:r>
              <a:rPr lang="en-US" sz="8000" b="true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2. Design Explanation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37315" y="4718332"/>
            <a:ext cx="7505542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DHCP Configuration: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Centralized DHCP Server: Located at HQ, serving the local subnet (192.168.1.0/24).  DHCP Relay Agents: Configured on R2, R3, and R4 for Branch 1, Branch 2, and Branch 3 to enable dynamicIPallocation.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37315" y="7033527"/>
            <a:ext cx="4572834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Static Assignments: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Static IPs are assigned to critical devices for reliability: 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0549311" y="1732551"/>
            <a:ext cx="5628894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HQ Router R1: 192.168.1.1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56126" y="3947253"/>
            <a:ext cx="562889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Branch 1 Router R2: 192.168.2.1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737076" y="6319167"/>
            <a:ext cx="562889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Branch 2 Router R3: 192.168.3.1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0756126" y="8035434"/>
            <a:ext cx="5628894" cy="1896129"/>
            <a:chOff x="0" y="0"/>
            <a:chExt cx="1482507" cy="49939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482507" cy="499392"/>
            </a:xfrm>
            <a:custGeom>
              <a:avLst/>
              <a:gdLst/>
              <a:ahLst/>
              <a:cxnLst/>
              <a:rect r="r" b="b" t="t" l="l"/>
              <a:pathLst>
                <a:path h="499392" w="1482507">
                  <a:moveTo>
                    <a:pt x="70145" y="0"/>
                  </a:moveTo>
                  <a:lnTo>
                    <a:pt x="1412362" y="0"/>
                  </a:lnTo>
                  <a:cubicBezTo>
                    <a:pt x="1430966" y="0"/>
                    <a:pt x="1448807" y="7390"/>
                    <a:pt x="1461962" y="20545"/>
                  </a:cubicBezTo>
                  <a:cubicBezTo>
                    <a:pt x="1475117" y="33700"/>
                    <a:pt x="1482507" y="51541"/>
                    <a:pt x="1482507" y="70145"/>
                  </a:cubicBezTo>
                  <a:lnTo>
                    <a:pt x="1482507" y="429247"/>
                  </a:lnTo>
                  <a:cubicBezTo>
                    <a:pt x="1482507" y="447851"/>
                    <a:pt x="1475117" y="465692"/>
                    <a:pt x="1461962" y="478847"/>
                  </a:cubicBezTo>
                  <a:cubicBezTo>
                    <a:pt x="1448807" y="492002"/>
                    <a:pt x="1430966" y="499392"/>
                    <a:pt x="1412362" y="499392"/>
                  </a:cubicBezTo>
                  <a:lnTo>
                    <a:pt x="70145" y="499392"/>
                  </a:lnTo>
                  <a:cubicBezTo>
                    <a:pt x="51541" y="499392"/>
                    <a:pt x="33700" y="492002"/>
                    <a:pt x="20545" y="478847"/>
                  </a:cubicBezTo>
                  <a:cubicBezTo>
                    <a:pt x="7390" y="465692"/>
                    <a:pt x="0" y="447851"/>
                    <a:pt x="0" y="429247"/>
                  </a:cubicBezTo>
                  <a:lnTo>
                    <a:pt x="0" y="70145"/>
                  </a:lnTo>
                  <a:cubicBezTo>
                    <a:pt x="0" y="51541"/>
                    <a:pt x="7390" y="33700"/>
                    <a:pt x="20545" y="20545"/>
                  </a:cubicBezTo>
                  <a:cubicBezTo>
                    <a:pt x="33700" y="7390"/>
                    <a:pt x="51541" y="0"/>
                    <a:pt x="70145" y="0"/>
                  </a:cubicBezTo>
                  <a:close/>
                </a:path>
              </a:pathLst>
            </a:custGeom>
            <a:solidFill>
              <a:srgbClr val="DAF8FD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482507" cy="537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756126" y="8639442"/>
            <a:ext cx="562889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Branch 3 Router R4: 192.168.4.1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47489" y="1028700"/>
            <a:ext cx="10001715" cy="8092962"/>
            <a:chOff x="0" y="0"/>
            <a:chExt cx="2634196" cy="2131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4196" cy="2131480"/>
            </a:xfrm>
            <a:custGeom>
              <a:avLst/>
              <a:gdLst/>
              <a:ahLst/>
              <a:cxnLst/>
              <a:rect r="r" b="b" t="t" l="l"/>
              <a:pathLst>
                <a:path h="2131480" w="2634196">
                  <a:moveTo>
                    <a:pt x="39477" y="0"/>
                  </a:moveTo>
                  <a:lnTo>
                    <a:pt x="2594719" y="0"/>
                  </a:lnTo>
                  <a:cubicBezTo>
                    <a:pt x="2616522" y="0"/>
                    <a:pt x="2634196" y="17674"/>
                    <a:pt x="2634196" y="39477"/>
                  </a:cubicBezTo>
                  <a:lnTo>
                    <a:pt x="2634196" y="2092003"/>
                  </a:lnTo>
                  <a:cubicBezTo>
                    <a:pt x="2634196" y="2102472"/>
                    <a:pt x="2630037" y="2112514"/>
                    <a:pt x="2622634" y="2119917"/>
                  </a:cubicBezTo>
                  <a:cubicBezTo>
                    <a:pt x="2615230" y="2127320"/>
                    <a:pt x="2605189" y="2131480"/>
                    <a:pt x="2594719" y="2131480"/>
                  </a:cubicBezTo>
                  <a:lnTo>
                    <a:pt x="39477" y="2131480"/>
                  </a:lnTo>
                  <a:cubicBezTo>
                    <a:pt x="29007" y="2131480"/>
                    <a:pt x="18966" y="2127320"/>
                    <a:pt x="11563" y="2119917"/>
                  </a:cubicBezTo>
                  <a:cubicBezTo>
                    <a:pt x="4159" y="2112514"/>
                    <a:pt x="0" y="2102472"/>
                    <a:pt x="0" y="2092003"/>
                  </a:cubicBezTo>
                  <a:lnTo>
                    <a:pt x="0" y="39477"/>
                  </a:lnTo>
                  <a:cubicBezTo>
                    <a:pt x="0" y="29007"/>
                    <a:pt x="4159" y="18966"/>
                    <a:pt x="11563" y="11563"/>
                  </a:cubicBezTo>
                  <a:cubicBezTo>
                    <a:pt x="18966" y="4159"/>
                    <a:pt x="29007" y="0"/>
                    <a:pt x="394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34196" cy="2169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989081"/>
            <a:ext cx="8115300" cy="6344067"/>
            <a:chOff x="0" y="0"/>
            <a:chExt cx="2137363" cy="16708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7363" cy="1670865"/>
            </a:xfrm>
            <a:custGeom>
              <a:avLst/>
              <a:gdLst/>
              <a:ahLst/>
              <a:cxnLst/>
              <a:rect r="r" b="b" t="t" l="l"/>
              <a:pathLst>
                <a:path h="1670865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622212"/>
                  </a:lnTo>
                  <a:cubicBezTo>
                    <a:pt x="2137363" y="1649082"/>
                    <a:pt x="2115580" y="1670865"/>
                    <a:pt x="2088710" y="1670865"/>
                  </a:cubicBezTo>
                  <a:lnTo>
                    <a:pt x="48654" y="1670865"/>
                  </a:lnTo>
                  <a:cubicBezTo>
                    <a:pt x="21783" y="1670865"/>
                    <a:pt x="0" y="1649082"/>
                    <a:pt x="0" y="1622212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37363" cy="170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33873" y="2909628"/>
            <a:ext cx="7504954" cy="4502972"/>
            <a:chOff x="0" y="0"/>
            <a:chExt cx="6350000" cy="381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l="-4013" t="0" r="-4013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580988" y="2525974"/>
            <a:ext cx="4067358" cy="63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6"/>
              </a:lnSpc>
            </a:pPr>
            <a:r>
              <a:rPr lang="en-US" sz="4631" b="true">
                <a:solidFill>
                  <a:srgbClr val="3E829A"/>
                </a:solidFill>
                <a:latin typeface="Heebo Bold"/>
                <a:ea typeface="Heebo Bold"/>
                <a:cs typeface="Heebo Bold"/>
                <a:sym typeface="Heebo Bold"/>
              </a:rPr>
              <a:t>OBJECTIVE: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31520" y="4055327"/>
            <a:ext cx="8012549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Design, implement, and optimize a network infrastructure for a technology hub facility using Cisco Packet Tracer. The network must meet the scalability, redundancy, and security demands of a tech-driven environment. Network performancewill be evaluated, and enhancements proposed based on real-world business needs.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544610" y="4643484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44610" y="691621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44610" y="2324782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93040" y="3224780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5" y="0"/>
                </a:lnTo>
                <a:lnTo>
                  <a:pt x="8898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313344" y="7499442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0">
            <a:off x="14282156" y="2075922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3"/>
                </a:moveTo>
                <a:lnTo>
                  <a:pt x="3334825" y="1667413"/>
                </a:lnTo>
                <a:lnTo>
                  <a:pt x="3334825" y="0"/>
                </a:lnTo>
                <a:lnTo>
                  <a:pt x="0" y="0"/>
                </a:lnTo>
                <a:lnTo>
                  <a:pt x="0" y="1667413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014537" y="2150320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8"/>
                </a:lnTo>
                <a:lnTo>
                  <a:pt x="0" y="12676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953175" y="7240104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4648" y="672714"/>
            <a:ext cx="8402339" cy="10157684"/>
            <a:chOff x="0" y="0"/>
            <a:chExt cx="2212962" cy="26752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2962" cy="2675275"/>
            </a:xfrm>
            <a:custGeom>
              <a:avLst/>
              <a:gdLst/>
              <a:ahLst/>
              <a:cxnLst/>
              <a:rect r="r" b="b" t="t" l="l"/>
              <a:pathLst>
                <a:path h="2675275" w="2212962">
                  <a:moveTo>
                    <a:pt x="46991" y="0"/>
                  </a:moveTo>
                  <a:lnTo>
                    <a:pt x="2165970" y="0"/>
                  </a:lnTo>
                  <a:cubicBezTo>
                    <a:pt x="2178433" y="0"/>
                    <a:pt x="2190386" y="4951"/>
                    <a:pt x="2199198" y="13763"/>
                  </a:cubicBezTo>
                  <a:cubicBezTo>
                    <a:pt x="2208011" y="22576"/>
                    <a:pt x="2212962" y="34529"/>
                    <a:pt x="2212962" y="46991"/>
                  </a:cubicBezTo>
                  <a:lnTo>
                    <a:pt x="2212962" y="2628283"/>
                  </a:lnTo>
                  <a:cubicBezTo>
                    <a:pt x="2212962" y="2640746"/>
                    <a:pt x="2208011" y="2652699"/>
                    <a:pt x="2199198" y="2661511"/>
                  </a:cubicBezTo>
                  <a:cubicBezTo>
                    <a:pt x="2190386" y="2670324"/>
                    <a:pt x="2178433" y="2675275"/>
                    <a:pt x="2165970" y="2675275"/>
                  </a:cubicBezTo>
                  <a:lnTo>
                    <a:pt x="46991" y="2675275"/>
                  </a:lnTo>
                  <a:cubicBezTo>
                    <a:pt x="34529" y="2675275"/>
                    <a:pt x="22576" y="2670324"/>
                    <a:pt x="13763" y="2661511"/>
                  </a:cubicBezTo>
                  <a:cubicBezTo>
                    <a:pt x="4951" y="2652699"/>
                    <a:pt x="0" y="2640746"/>
                    <a:pt x="0" y="2628283"/>
                  </a:cubicBezTo>
                  <a:lnTo>
                    <a:pt x="0" y="46991"/>
                  </a:lnTo>
                  <a:cubicBezTo>
                    <a:pt x="0" y="34529"/>
                    <a:pt x="4951" y="22576"/>
                    <a:pt x="13763" y="13763"/>
                  </a:cubicBezTo>
                  <a:cubicBezTo>
                    <a:pt x="22576" y="4951"/>
                    <a:pt x="34529" y="0"/>
                    <a:pt x="46991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12962" cy="2713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70871" y="-793908"/>
            <a:ext cx="10547458" cy="9664663"/>
            <a:chOff x="0" y="0"/>
            <a:chExt cx="2777931" cy="25454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77931" cy="2545426"/>
            </a:xfrm>
            <a:custGeom>
              <a:avLst/>
              <a:gdLst/>
              <a:ahLst/>
              <a:cxnLst/>
              <a:rect r="r" b="b" t="t" l="l"/>
              <a:pathLst>
                <a:path h="2545426" w="2777931">
                  <a:moveTo>
                    <a:pt x="37434" y="0"/>
                  </a:moveTo>
                  <a:lnTo>
                    <a:pt x="2740497" y="0"/>
                  </a:lnTo>
                  <a:cubicBezTo>
                    <a:pt x="2750425" y="0"/>
                    <a:pt x="2759947" y="3944"/>
                    <a:pt x="2766967" y="10964"/>
                  </a:cubicBezTo>
                  <a:cubicBezTo>
                    <a:pt x="2773987" y="17985"/>
                    <a:pt x="2777931" y="27506"/>
                    <a:pt x="2777931" y="37434"/>
                  </a:cubicBezTo>
                  <a:lnTo>
                    <a:pt x="2777931" y="2507991"/>
                  </a:lnTo>
                  <a:cubicBezTo>
                    <a:pt x="2777931" y="2528666"/>
                    <a:pt x="2761171" y="2545426"/>
                    <a:pt x="2740497" y="2545426"/>
                  </a:cubicBezTo>
                  <a:lnTo>
                    <a:pt x="37434" y="2545426"/>
                  </a:lnTo>
                  <a:cubicBezTo>
                    <a:pt x="27506" y="2545426"/>
                    <a:pt x="17985" y="2541482"/>
                    <a:pt x="10964" y="2534462"/>
                  </a:cubicBezTo>
                  <a:cubicBezTo>
                    <a:pt x="3944" y="2527441"/>
                    <a:pt x="0" y="2517920"/>
                    <a:pt x="0" y="2507991"/>
                  </a:cubicBezTo>
                  <a:lnTo>
                    <a:pt x="0" y="37434"/>
                  </a:lnTo>
                  <a:cubicBezTo>
                    <a:pt x="0" y="27506"/>
                    <a:pt x="3944" y="17985"/>
                    <a:pt x="10964" y="10964"/>
                  </a:cubicBezTo>
                  <a:cubicBezTo>
                    <a:pt x="17985" y="3944"/>
                    <a:pt x="27506" y="0"/>
                    <a:pt x="374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77931" cy="2583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44648" y="1946072"/>
            <a:ext cx="6854717" cy="685471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125958" y="3161351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6" y="0"/>
                </a:lnTo>
                <a:lnTo>
                  <a:pt x="889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7203343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501554" y="0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831419" y="4581421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5"/>
                </a:lnTo>
                <a:lnTo>
                  <a:pt x="0" y="1170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831419" y="6854146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831419" y="2262718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715896" y="7276151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465890" y="1312263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144000" y="1550546"/>
            <a:ext cx="8403432" cy="10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0"/>
              </a:lnSpc>
            </a:pPr>
            <a:r>
              <a:rPr lang="en-US" sz="8000" b="true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Security Features: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97372" y="3375704"/>
            <a:ext cx="7804655" cy="3256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2"/>
              </a:lnSpc>
            </a:pPr>
            <a:r>
              <a:rPr lang="en-US" sz="2666" b="true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VLANs:</a:t>
            </a:r>
            <a:r>
              <a:rPr lang="en-US" sz="2666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 Configured to segment tenant traffic and administrative traffic. </a:t>
            </a:r>
          </a:p>
          <a:p>
            <a:pPr algn="just">
              <a:lnSpc>
                <a:spcPts val="3732"/>
              </a:lnSpc>
            </a:pPr>
            <a:r>
              <a:rPr lang="en-US" sz="2666" b="true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Encryption: </a:t>
            </a:r>
            <a:r>
              <a:rPr lang="en-US" sz="2666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Use of secure protocols such as WPA3 for wireless and SSL/TLS for management interfaces. </a:t>
            </a:r>
          </a:p>
          <a:p>
            <a:pPr algn="just">
              <a:lnSpc>
                <a:spcPts val="3732"/>
              </a:lnSpc>
            </a:pPr>
            <a:r>
              <a:rPr lang="en-US" b="true" sz="2666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Firewalls and ACLs:</a:t>
            </a:r>
            <a:r>
              <a:rPr lang="en-US" sz="2666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 Deployed to filter traffic and prevent unauthorized access.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8602" y="683005"/>
            <a:ext cx="10071186" cy="9922826"/>
            <a:chOff x="0" y="0"/>
            <a:chExt cx="2652494" cy="2613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2494" cy="2613419"/>
            </a:xfrm>
            <a:custGeom>
              <a:avLst/>
              <a:gdLst/>
              <a:ahLst/>
              <a:cxnLst/>
              <a:rect r="r" b="b" t="t" l="l"/>
              <a:pathLst>
                <a:path h="2613419" w="2652494">
                  <a:moveTo>
                    <a:pt x="39205" y="0"/>
                  </a:moveTo>
                  <a:lnTo>
                    <a:pt x="2613289" y="0"/>
                  </a:lnTo>
                  <a:cubicBezTo>
                    <a:pt x="2634941" y="0"/>
                    <a:pt x="2652494" y="17553"/>
                    <a:pt x="2652494" y="39205"/>
                  </a:cubicBezTo>
                  <a:lnTo>
                    <a:pt x="2652494" y="2574214"/>
                  </a:lnTo>
                  <a:cubicBezTo>
                    <a:pt x="2652494" y="2595867"/>
                    <a:pt x="2634941" y="2613419"/>
                    <a:pt x="2613289" y="2613419"/>
                  </a:cubicBezTo>
                  <a:lnTo>
                    <a:pt x="39205" y="2613419"/>
                  </a:lnTo>
                  <a:cubicBezTo>
                    <a:pt x="17553" y="2613419"/>
                    <a:pt x="0" y="2595867"/>
                    <a:pt x="0" y="2574214"/>
                  </a:cubicBezTo>
                  <a:lnTo>
                    <a:pt x="0" y="39205"/>
                  </a:lnTo>
                  <a:cubicBezTo>
                    <a:pt x="0" y="17553"/>
                    <a:pt x="17553" y="0"/>
                    <a:pt x="39205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52494" cy="26515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05006" y="1474979"/>
            <a:ext cx="3416361" cy="8282144"/>
            <a:chOff x="0" y="0"/>
            <a:chExt cx="899782" cy="21813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9782" cy="2181305"/>
            </a:xfrm>
            <a:custGeom>
              <a:avLst/>
              <a:gdLst/>
              <a:ahLst/>
              <a:cxnLst/>
              <a:rect r="r" b="b" t="t" l="l"/>
              <a:pathLst>
                <a:path h="2181305" w="899782">
                  <a:moveTo>
                    <a:pt x="115573" y="0"/>
                  </a:moveTo>
                  <a:lnTo>
                    <a:pt x="784210" y="0"/>
                  </a:lnTo>
                  <a:cubicBezTo>
                    <a:pt x="848039" y="0"/>
                    <a:pt x="899782" y="51744"/>
                    <a:pt x="899782" y="115573"/>
                  </a:cubicBezTo>
                  <a:lnTo>
                    <a:pt x="899782" y="2065733"/>
                  </a:lnTo>
                  <a:cubicBezTo>
                    <a:pt x="899782" y="2129562"/>
                    <a:pt x="848039" y="2181305"/>
                    <a:pt x="784210" y="2181305"/>
                  </a:cubicBezTo>
                  <a:lnTo>
                    <a:pt x="115573" y="2181305"/>
                  </a:lnTo>
                  <a:cubicBezTo>
                    <a:pt x="51744" y="2181305"/>
                    <a:pt x="0" y="2129562"/>
                    <a:pt x="0" y="2065733"/>
                  </a:cubicBezTo>
                  <a:lnTo>
                    <a:pt x="0" y="115573"/>
                  </a:lnTo>
                  <a:cubicBezTo>
                    <a:pt x="0" y="51744"/>
                    <a:pt x="51744" y="0"/>
                    <a:pt x="115573" y="0"/>
                  </a:cubicBezTo>
                  <a:close/>
                </a:path>
              </a:pathLst>
            </a:custGeom>
            <a:solidFill>
              <a:srgbClr val="DAF8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99782" cy="2219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57384" y="1882529"/>
            <a:ext cx="10547458" cy="7523777"/>
            <a:chOff x="0" y="0"/>
            <a:chExt cx="2777931" cy="19815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77931" cy="1981571"/>
            </a:xfrm>
            <a:custGeom>
              <a:avLst/>
              <a:gdLst/>
              <a:ahLst/>
              <a:cxnLst/>
              <a:rect r="r" b="b" t="t" l="l"/>
              <a:pathLst>
                <a:path h="1981571" w="2777931">
                  <a:moveTo>
                    <a:pt x="37434" y="0"/>
                  </a:moveTo>
                  <a:lnTo>
                    <a:pt x="2740497" y="0"/>
                  </a:lnTo>
                  <a:cubicBezTo>
                    <a:pt x="2750425" y="0"/>
                    <a:pt x="2759947" y="3944"/>
                    <a:pt x="2766967" y="10964"/>
                  </a:cubicBezTo>
                  <a:cubicBezTo>
                    <a:pt x="2773987" y="17985"/>
                    <a:pt x="2777931" y="27506"/>
                    <a:pt x="2777931" y="37434"/>
                  </a:cubicBezTo>
                  <a:lnTo>
                    <a:pt x="2777931" y="1944137"/>
                  </a:lnTo>
                  <a:cubicBezTo>
                    <a:pt x="2777931" y="1964811"/>
                    <a:pt x="2761171" y="1981571"/>
                    <a:pt x="2740497" y="1981571"/>
                  </a:cubicBezTo>
                  <a:lnTo>
                    <a:pt x="37434" y="1981571"/>
                  </a:lnTo>
                  <a:cubicBezTo>
                    <a:pt x="27506" y="1981571"/>
                    <a:pt x="17985" y="1977627"/>
                    <a:pt x="10964" y="1970607"/>
                  </a:cubicBezTo>
                  <a:cubicBezTo>
                    <a:pt x="3944" y="1963586"/>
                    <a:pt x="0" y="1954065"/>
                    <a:pt x="0" y="1944137"/>
                  </a:cubicBezTo>
                  <a:lnTo>
                    <a:pt x="0" y="37434"/>
                  </a:lnTo>
                  <a:cubicBezTo>
                    <a:pt x="0" y="27506"/>
                    <a:pt x="3944" y="17985"/>
                    <a:pt x="10964" y="10964"/>
                  </a:cubicBezTo>
                  <a:cubicBezTo>
                    <a:pt x="17985" y="3944"/>
                    <a:pt x="27506" y="0"/>
                    <a:pt x="374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77931" cy="2019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859929" y="3139758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5" y="0"/>
                </a:lnTo>
                <a:lnTo>
                  <a:pt x="8898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9389" y="8830957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3"/>
                </a:lnTo>
                <a:lnTo>
                  <a:pt x="0" y="166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14414929" y="-184035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734066" y="513175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734066" y="7404475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734066" y="2813048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876381" y="7938790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414929" y="2554690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2554690"/>
            <a:ext cx="5347728" cy="5107080"/>
          </a:xfrm>
          <a:custGeom>
            <a:avLst/>
            <a:gdLst/>
            <a:ahLst/>
            <a:cxnLst/>
            <a:rect r="r" b="b" t="t" l="l"/>
            <a:pathLst>
              <a:path h="5107080" w="5347728">
                <a:moveTo>
                  <a:pt x="0" y="0"/>
                </a:moveTo>
                <a:lnTo>
                  <a:pt x="5347728" y="0"/>
                </a:lnTo>
                <a:lnTo>
                  <a:pt x="5347728" y="5107080"/>
                </a:lnTo>
                <a:lnTo>
                  <a:pt x="0" y="51070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296655" y="2344753"/>
            <a:ext cx="7549743" cy="163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4"/>
              </a:lnSpc>
            </a:pPr>
            <a:r>
              <a:rPr lang="en-US" sz="6100" b="true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Part 3: Configuration and Implementation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40899" y="4476215"/>
            <a:ext cx="8341443" cy="409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b="true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1. Router and Switch Configuration</a:t>
            </a:r>
          </a:p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Hostnames, encrypted passwords, and basic security applied to all devices.  </a:t>
            </a:r>
          </a:p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DHCP Setup: </a:t>
            </a:r>
          </a:p>
          <a:p>
            <a:pPr algn="just" marL="561339" indent="-280669" lvl="1">
              <a:lnSpc>
                <a:spcPts val="3639"/>
              </a:lnSpc>
              <a:buAutoNum type="arabicPeriod" startAt="1"/>
            </a:pPr>
            <a:r>
              <a:rPr lang="en-US" sz="2599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Centralized DHCP server with relay agents at each branch. </a:t>
            </a:r>
          </a:p>
          <a:p>
            <a:pPr algn="just" marL="561339" indent="-280669" lvl="1">
              <a:lnSpc>
                <a:spcPts val="3639"/>
              </a:lnSpc>
              <a:buAutoNum type="arabicPeriod" startAt="1"/>
            </a:pPr>
            <a:r>
              <a:rPr lang="en-US" sz="2599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Static bindings for servers and printers to ensure consistent addressing.VLAN Configuration:</a:t>
            </a:r>
          </a:p>
          <a:p>
            <a:pPr algn="just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8602" y="683005"/>
            <a:ext cx="10071186" cy="9922826"/>
            <a:chOff x="0" y="0"/>
            <a:chExt cx="2652494" cy="2613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2494" cy="2613419"/>
            </a:xfrm>
            <a:custGeom>
              <a:avLst/>
              <a:gdLst/>
              <a:ahLst/>
              <a:cxnLst/>
              <a:rect r="r" b="b" t="t" l="l"/>
              <a:pathLst>
                <a:path h="2613419" w="2652494">
                  <a:moveTo>
                    <a:pt x="39205" y="0"/>
                  </a:moveTo>
                  <a:lnTo>
                    <a:pt x="2613289" y="0"/>
                  </a:lnTo>
                  <a:cubicBezTo>
                    <a:pt x="2634941" y="0"/>
                    <a:pt x="2652494" y="17553"/>
                    <a:pt x="2652494" y="39205"/>
                  </a:cubicBezTo>
                  <a:lnTo>
                    <a:pt x="2652494" y="2574214"/>
                  </a:lnTo>
                  <a:cubicBezTo>
                    <a:pt x="2652494" y="2595867"/>
                    <a:pt x="2634941" y="2613419"/>
                    <a:pt x="2613289" y="2613419"/>
                  </a:cubicBezTo>
                  <a:lnTo>
                    <a:pt x="39205" y="2613419"/>
                  </a:lnTo>
                  <a:cubicBezTo>
                    <a:pt x="17553" y="2613419"/>
                    <a:pt x="0" y="2595867"/>
                    <a:pt x="0" y="2574214"/>
                  </a:cubicBezTo>
                  <a:lnTo>
                    <a:pt x="0" y="39205"/>
                  </a:lnTo>
                  <a:cubicBezTo>
                    <a:pt x="0" y="17553"/>
                    <a:pt x="17553" y="0"/>
                    <a:pt x="39205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52494" cy="26515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05006" y="1474979"/>
            <a:ext cx="3416361" cy="8282144"/>
            <a:chOff x="0" y="0"/>
            <a:chExt cx="899782" cy="21813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9782" cy="2181305"/>
            </a:xfrm>
            <a:custGeom>
              <a:avLst/>
              <a:gdLst/>
              <a:ahLst/>
              <a:cxnLst/>
              <a:rect r="r" b="b" t="t" l="l"/>
              <a:pathLst>
                <a:path h="2181305" w="899782">
                  <a:moveTo>
                    <a:pt x="115573" y="0"/>
                  </a:moveTo>
                  <a:lnTo>
                    <a:pt x="784210" y="0"/>
                  </a:lnTo>
                  <a:cubicBezTo>
                    <a:pt x="848039" y="0"/>
                    <a:pt x="899782" y="51744"/>
                    <a:pt x="899782" y="115573"/>
                  </a:cubicBezTo>
                  <a:lnTo>
                    <a:pt x="899782" y="2065733"/>
                  </a:lnTo>
                  <a:cubicBezTo>
                    <a:pt x="899782" y="2129562"/>
                    <a:pt x="848039" y="2181305"/>
                    <a:pt x="784210" y="2181305"/>
                  </a:cubicBezTo>
                  <a:lnTo>
                    <a:pt x="115573" y="2181305"/>
                  </a:lnTo>
                  <a:cubicBezTo>
                    <a:pt x="51744" y="2181305"/>
                    <a:pt x="0" y="2129562"/>
                    <a:pt x="0" y="2065733"/>
                  </a:cubicBezTo>
                  <a:lnTo>
                    <a:pt x="0" y="115573"/>
                  </a:lnTo>
                  <a:cubicBezTo>
                    <a:pt x="0" y="51744"/>
                    <a:pt x="51744" y="0"/>
                    <a:pt x="115573" y="0"/>
                  </a:cubicBezTo>
                  <a:close/>
                </a:path>
              </a:pathLst>
            </a:custGeom>
            <a:solidFill>
              <a:srgbClr val="DAF8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99782" cy="2219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57384" y="1882529"/>
            <a:ext cx="10547458" cy="7523777"/>
            <a:chOff x="0" y="0"/>
            <a:chExt cx="2777931" cy="19815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77931" cy="1981571"/>
            </a:xfrm>
            <a:custGeom>
              <a:avLst/>
              <a:gdLst/>
              <a:ahLst/>
              <a:cxnLst/>
              <a:rect r="r" b="b" t="t" l="l"/>
              <a:pathLst>
                <a:path h="1981571" w="2777931">
                  <a:moveTo>
                    <a:pt x="37434" y="0"/>
                  </a:moveTo>
                  <a:lnTo>
                    <a:pt x="2740497" y="0"/>
                  </a:lnTo>
                  <a:cubicBezTo>
                    <a:pt x="2750425" y="0"/>
                    <a:pt x="2759947" y="3944"/>
                    <a:pt x="2766967" y="10964"/>
                  </a:cubicBezTo>
                  <a:cubicBezTo>
                    <a:pt x="2773987" y="17985"/>
                    <a:pt x="2777931" y="27506"/>
                    <a:pt x="2777931" y="37434"/>
                  </a:cubicBezTo>
                  <a:lnTo>
                    <a:pt x="2777931" y="1944137"/>
                  </a:lnTo>
                  <a:cubicBezTo>
                    <a:pt x="2777931" y="1964811"/>
                    <a:pt x="2761171" y="1981571"/>
                    <a:pt x="2740497" y="1981571"/>
                  </a:cubicBezTo>
                  <a:lnTo>
                    <a:pt x="37434" y="1981571"/>
                  </a:lnTo>
                  <a:cubicBezTo>
                    <a:pt x="27506" y="1981571"/>
                    <a:pt x="17985" y="1977627"/>
                    <a:pt x="10964" y="1970607"/>
                  </a:cubicBezTo>
                  <a:cubicBezTo>
                    <a:pt x="3944" y="1963586"/>
                    <a:pt x="0" y="1954065"/>
                    <a:pt x="0" y="1944137"/>
                  </a:cubicBezTo>
                  <a:lnTo>
                    <a:pt x="0" y="37434"/>
                  </a:lnTo>
                  <a:cubicBezTo>
                    <a:pt x="0" y="27506"/>
                    <a:pt x="3944" y="17985"/>
                    <a:pt x="10964" y="10964"/>
                  </a:cubicBezTo>
                  <a:cubicBezTo>
                    <a:pt x="17985" y="3944"/>
                    <a:pt x="27506" y="0"/>
                    <a:pt x="374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77931" cy="2019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859929" y="3139758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5" y="0"/>
                </a:lnTo>
                <a:lnTo>
                  <a:pt x="8898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9389" y="8830957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3"/>
                </a:lnTo>
                <a:lnTo>
                  <a:pt x="0" y="166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14414929" y="-184035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734066" y="513175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734066" y="7404475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734066" y="2813048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876381" y="7938790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414929" y="2554690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40227" y="2517909"/>
            <a:ext cx="5430606" cy="4011860"/>
          </a:xfrm>
          <a:custGeom>
            <a:avLst/>
            <a:gdLst/>
            <a:ahLst/>
            <a:cxnLst/>
            <a:rect r="r" b="b" t="t" l="l"/>
            <a:pathLst>
              <a:path h="4011860" w="5430606">
                <a:moveTo>
                  <a:pt x="0" y="0"/>
                </a:moveTo>
                <a:lnTo>
                  <a:pt x="5430607" y="0"/>
                </a:lnTo>
                <a:lnTo>
                  <a:pt x="5430607" y="4011861"/>
                </a:lnTo>
                <a:lnTo>
                  <a:pt x="0" y="40118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400944" y="6606596"/>
            <a:ext cx="2686541" cy="3150528"/>
          </a:xfrm>
          <a:custGeom>
            <a:avLst/>
            <a:gdLst/>
            <a:ahLst/>
            <a:cxnLst/>
            <a:rect r="r" b="b" t="t" l="l"/>
            <a:pathLst>
              <a:path h="3150528" w="2686541">
                <a:moveTo>
                  <a:pt x="0" y="0"/>
                </a:moveTo>
                <a:lnTo>
                  <a:pt x="2686541" y="0"/>
                </a:lnTo>
                <a:lnTo>
                  <a:pt x="2686541" y="3150528"/>
                </a:lnTo>
                <a:lnTo>
                  <a:pt x="0" y="31505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296655" y="2344753"/>
            <a:ext cx="7549743" cy="163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44"/>
              </a:lnSpc>
            </a:pPr>
            <a:r>
              <a:rPr lang="en-US" sz="6100" b="true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Part 3: Configuration and Implementation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40899" y="4476215"/>
            <a:ext cx="8049139" cy="3513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1668" indent="-270834" lvl="1">
              <a:lnSpc>
                <a:spcPts val="3512"/>
              </a:lnSpc>
              <a:buFont typeface="Arial"/>
              <a:buChar char="•"/>
            </a:pPr>
            <a:r>
              <a:rPr lang="en-US" b="true" sz="2508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VLAN Configuration: - </a:t>
            </a:r>
            <a:r>
              <a:rPr lang="en-US" sz="2508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VLANs for tenant and admin traffic, with inter-VLAN routing for management.</a:t>
            </a:r>
          </a:p>
          <a:p>
            <a:pPr algn="just">
              <a:lnSpc>
                <a:spcPts val="3512"/>
              </a:lnSpc>
            </a:pPr>
          </a:p>
          <a:p>
            <a:pPr algn="just">
              <a:lnSpc>
                <a:spcPts val="3512"/>
              </a:lnSpc>
            </a:pPr>
            <a:r>
              <a:rPr lang="en-US" sz="2508" b="true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2. Security Configuration</a:t>
            </a:r>
            <a:r>
              <a:rPr lang="en-US" sz="2508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  </a:t>
            </a:r>
          </a:p>
          <a:p>
            <a:pPr algn="just" marL="541668" indent="-270834" lvl="1">
              <a:lnSpc>
                <a:spcPts val="3512"/>
              </a:lnSpc>
              <a:buFont typeface="Arial"/>
              <a:buChar char="•"/>
            </a:pPr>
            <a:r>
              <a:rPr lang="en-US" sz="2508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ACLs applied to control traffic flows.  </a:t>
            </a:r>
          </a:p>
          <a:p>
            <a:pPr algn="just" marL="541668" indent="-270834" lvl="1">
              <a:lnSpc>
                <a:spcPts val="3512"/>
              </a:lnSpc>
              <a:buFont typeface="Arial"/>
              <a:buChar char="•"/>
            </a:pPr>
            <a:r>
              <a:rPr lang="en-US" sz="2508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Encrypted passwords and management access.</a:t>
            </a:r>
          </a:p>
          <a:p>
            <a:pPr algn="just" marL="541668" indent="-270834" lvl="1">
              <a:lnSpc>
                <a:spcPts val="3512"/>
              </a:lnSpc>
              <a:buFont typeface="Arial"/>
              <a:buChar char="•"/>
            </a:pPr>
            <a:r>
              <a:rPr lang="en-US" sz="2508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IDS/IPS for monitoring and firewall for traffic filtering.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9567" y="-457722"/>
            <a:ext cx="8115300" cy="11214449"/>
            <a:chOff x="0" y="0"/>
            <a:chExt cx="2137363" cy="2953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7363" cy="2953600"/>
            </a:xfrm>
            <a:custGeom>
              <a:avLst/>
              <a:gdLst/>
              <a:ahLst/>
              <a:cxnLst/>
              <a:rect r="r" b="b" t="t" l="l"/>
              <a:pathLst>
                <a:path h="2953600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2904946"/>
                  </a:lnTo>
                  <a:cubicBezTo>
                    <a:pt x="2137363" y="2931817"/>
                    <a:pt x="2115580" y="2953600"/>
                    <a:pt x="2088710" y="2953600"/>
                  </a:cubicBezTo>
                  <a:lnTo>
                    <a:pt x="48654" y="2953600"/>
                  </a:lnTo>
                  <a:cubicBezTo>
                    <a:pt x="21783" y="2953600"/>
                    <a:pt x="0" y="2931817"/>
                    <a:pt x="0" y="2904946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37363" cy="2991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87546" y="793908"/>
            <a:ext cx="10547458" cy="8870755"/>
            <a:chOff x="0" y="0"/>
            <a:chExt cx="2777931" cy="23363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77931" cy="2336331"/>
            </a:xfrm>
            <a:custGeom>
              <a:avLst/>
              <a:gdLst/>
              <a:ahLst/>
              <a:cxnLst/>
              <a:rect r="r" b="b" t="t" l="l"/>
              <a:pathLst>
                <a:path h="2336331" w="2777931">
                  <a:moveTo>
                    <a:pt x="37434" y="0"/>
                  </a:moveTo>
                  <a:lnTo>
                    <a:pt x="2740497" y="0"/>
                  </a:lnTo>
                  <a:cubicBezTo>
                    <a:pt x="2750425" y="0"/>
                    <a:pt x="2759947" y="3944"/>
                    <a:pt x="2766967" y="10964"/>
                  </a:cubicBezTo>
                  <a:cubicBezTo>
                    <a:pt x="2773987" y="17985"/>
                    <a:pt x="2777931" y="27506"/>
                    <a:pt x="2777931" y="37434"/>
                  </a:cubicBezTo>
                  <a:lnTo>
                    <a:pt x="2777931" y="2298896"/>
                  </a:lnTo>
                  <a:cubicBezTo>
                    <a:pt x="2777931" y="2319571"/>
                    <a:pt x="2761171" y="2336331"/>
                    <a:pt x="2740497" y="2336331"/>
                  </a:cubicBezTo>
                  <a:lnTo>
                    <a:pt x="37434" y="2336331"/>
                  </a:lnTo>
                  <a:cubicBezTo>
                    <a:pt x="27506" y="2336331"/>
                    <a:pt x="17985" y="2332387"/>
                    <a:pt x="10964" y="2325366"/>
                  </a:cubicBezTo>
                  <a:cubicBezTo>
                    <a:pt x="3944" y="2318346"/>
                    <a:pt x="0" y="2308824"/>
                    <a:pt x="0" y="2298896"/>
                  </a:cubicBezTo>
                  <a:lnTo>
                    <a:pt x="0" y="37434"/>
                  </a:lnTo>
                  <a:cubicBezTo>
                    <a:pt x="0" y="27506"/>
                    <a:pt x="3944" y="17985"/>
                    <a:pt x="10964" y="10964"/>
                  </a:cubicBezTo>
                  <a:cubicBezTo>
                    <a:pt x="17985" y="3944"/>
                    <a:pt x="27506" y="0"/>
                    <a:pt x="374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77931" cy="2374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642633" y="3955259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6" y="0"/>
                </a:lnTo>
                <a:lnTo>
                  <a:pt x="889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60675" y="7997251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13018229" y="793908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934945" y="513175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934945" y="7404475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934945" y="2813048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01797" y="8150952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331924" y="1194240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8"/>
                </a:lnTo>
                <a:lnTo>
                  <a:pt x="0" y="12676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0" y="0"/>
            <a:ext cx="6518808" cy="10287000"/>
            <a:chOff x="0" y="0"/>
            <a:chExt cx="8691744" cy="13716000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10"/>
            <a:srcRect l="28890" t="0" r="28890" b="0"/>
            <a:stretch>
              <a:fillRect/>
            </a:stretch>
          </p:blipFill>
          <p:spPr>
            <a:xfrm flipH="false" flipV="false">
              <a:off x="0" y="0"/>
              <a:ext cx="8691744" cy="13716000"/>
            </a:xfrm>
            <a:prstGeom prst="rect">
              <a:avLst/>
            </a:prstGeom>
          </p:spPr>
        </p:pic>
      </p:grpSp>
      <p:sp>
        <p:nvSpPr>
          <p:cNvPr name="TextBox 18" id="18"/>
          <p:cNvSpPr txBox="true"/>
          <p:nvPr/>
        </p:nvSpPr>
        <p:spPr>
          <a:xfrm rot="0">
            <a:off x="8455647" y="1913774"/>
            <a:ext cx="7307077" cy="1386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2"/>
              </a:lnSpc>
            </a:pPr>
            <a:r>
              <a:rPr lang="en-US" sz="5146" b="true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Part 4: Advanced Testing and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93747" y="4089211"/>
            <a:ext cx="8027484" cy="3842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49"/>
              </a:lnSpc>
            </a:pPr>
            <a:r>
              <a:rPr lang="en-US" sz="2463" b="true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Scenarios: </a:t>
            </a:r>
          </a:p>
          <a:p>
            <a:pPr algn="just">
              <a:lnSpc>
                <a:spcPts val="3449"/>
              </a:lnSpc>
            </a:pPr>
            <a:r>
              <a:rPr lang="en-US" sz="2463" b="true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 </a:t>
            </a:r>
          </a:p>
          <a:p>
            <a:pPr algn="just" marL="531967" indent="-265984" lvl="1">
              <a:lnSpc>
                <a:spcPts val="3449"/>
              </a:lnSpc>
              <a:buFont typeface="Arial"/>
              <a:buChar char="•"/>
            </a:pPr>
            <a:r>
              <a:rPr lang="en-US" b="true" sz="2463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Redundancy: </a:t>
            </a:r>
            <a:r>
              <a:rPr lang="en-US" sz="2463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Simulate device and link failures to validate EIGRP failover mechanisms and redundancy.</a:t>
            </a:r>
          </a:p>
          <a:p>
            <a:pPr algn="just" marL="531967" indent="-265984" lvl="1">
              <a:lnSpc>
                <a:spcPts val="3449"/>
              </a:lnSpc>
              <a:buFont typeface="Arial"/>
              <a:buChar char="•"/>
            </a:pPr>
            <a:r>
              <a:rPr lang="en-US" b="true" sz="2463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DHCP Testing: </a:t>
            </a:r>
            <a:r>
              <a:rPr lang="en-US" sz="2463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Validate dynamic IP allocation at HQ, Branch 1, Branch 2, and Branch 3, ensuring proper relay agent functionality. </a:t>
            </a:r>
          </a:p>
          <a:p>
            <a:pPr algn="just" marL="531967" indent="-265984" lvl="1">
              <a:lnSpc>
                <a:spcPts val="3449"/>
              </a:lnSpc>
              <a:buFont typeface="Arial"/>
              <a:buChar char="•"/>
            </a:pPr>
            <a:r>
              <a:rPr lang="en-US" b="true" sz="2463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EIGRP Performance:</a:t>
            </a:r>
            <a:r>
              <a:rPr lang="en-US" sz="2463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 Validate convergence times and routing table accuracy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55647" y="3453449"/>
            <a:ext cx="8613768" cy="464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8"/>
              </a:lnSpc>
              <a:spcBef>
                <a:spcPct val="0"/>
              </a:spcBef>
            </a:pPr>
            <a:r>
              <a:rPr lang="en-US" b="true" sz="2720">
                <a:solidFill>
                  <a:srgbClr val="000000"/>
                </a:solidFill>
                <a:latin typeface="Livvic Bold"/>
                <a:ea typeface="Livvic Bold"/>
                <a:cs typeface="Livvic Bold"/>
                <a:sym typeface="Livvic Bold"/>
              </a:rPr>
              <a:t>1. Simulations and Tests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22371" y="8366296"/>
            <a:ext cx="593068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Testing Tools: </a:t>
            </a:r>
            <a:r>
              <a:rPr lang="en-US" sz="2299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Cisco Packet Tracer for simulation and analysis.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62612" y="562461"/>
            <a:ext cx="12988169" cy="9209096"/>
            <a:chOff x="0" y="0"/>
            <a:chExt cx="3420752" cy="24254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20752" cy="2425441"/>
            </a:xfrm>
            <a:custGeom>
              <a:avLst/>
              <a:gdLst/>
              <a:ahLst/>
              <a:cxnLst/>
              <a:rect r="r" b="b" t="t" l="l"/>
              <a:pathLst>
                <a:path h="2425441" w="3420752">
                  <a:moveTo>
                    <a:pt x="30400" y="0"/>
                  </a:moveTo>
                  <a:lnTo>
                    <a:pt x="3390353" y="0"/>
                  </a:lnTo>
                  <a:cubicBezTo>
                    <a:pt x="3407142" y="0"/>
                    <a:pt x="3420752" y="13610"/>
                    <a:pt x="3420752" y="30400"/>
                  </a:cubicBezTo>
                  <a:lnTo>
                    <a:pt x="3420752" y="2395041"/>
                  </a:lnTo>
                  <a:cubicBezTo>
                    <a:pt x="3420752" y="2411830"/>
                    <a:pt x="3407142" y="2425441"/>
                    <a:pt x="3390353" y="2425441"/>
                  </a:cubicBezTo>
                  <a:lnTo>
                    <a:pt x="30400" y="2425441"/>
                  </a:lnTo>
                  <a:cubicBezTo>
                    <a:pt x="13610" y="2425441"/>
                    <a:pt x="0" y="2411830"/>
                    <a:pt x="0" y="2395041"/>
                  </a:cubicBezTo>
                  <a:lnTo>
                    <a:pt x="0" y="30400"/>
                  </a:lnTo>
                  <a:cubicBezTo>
                    <a:pt x="0" y="13610"/>
                    <a:pt x="13610" y="0"/>
                    <a:pt x="30400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20752" cy="2463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85939" y="1028700"/>
            <a:ext cx="9037721" cy="8282144"/>
            <a:chOff x="0" y="0"/>
            <a:chExt cx="2380305" cy="21813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0305" cy="2181305"/>
            </a:xfrm>
            <a:custGeom>
              <a:avLst/>
              <a:gdLst/>
              <a:ahLst/>
              <a:cxnLst/>
              <a:rect r="r" b="b" t="t" l="l"/>
              <a:pathLst>
                <a:path h="2181305" w="2380305">
                  <a:moveTo>
                    <a:pt x="43688" y="0"/>
                  </a:moveTo>
                  <a:lnTo>
                    <a:pt x="2336617" y="0"/>
                  </a:lnTo>
                  <a:cubicBezTo>
                    <a:pt x="2360745" y="0"/>
                    <a:pt x="2380305" y="19560"/>
                    <a:pt x="2380305" y="43688"/>
                  </a:cubicBezTo>
                  <a:lnTo>
                    <a:pt x="2380305" y="2137618"/>
                  </a:lnTo>
                  <a:cubicBezTo>
                    <a:pt x="2380305" y="2161746"/>
                    <a:pt x="2360745" y="2181305"/>
                    <a:pt x="2336617" y="2181305"/>
                  </a:cubicBezTo>
                  <a:lnTo>
                    <a:pt x="43688" y="2181305"/>
                  </a:lnTo>
                  <a:cubicBezTo>
                    <a:pt x="19560" y="2181305"/>
                    <a:pt x="0" y="2161746"/>
                    <a:pt x="0" y="2137618"/>
                  </a:cubicBezTo>
                  <a:lnTo>
                    <a:pt x="0" y="43688"/>
                  </a:lnTo>
                  <a:cubicBezTo>
                    <a:pt x="0" y="19560"/>
                    <a:pt x="19560" y="0"/>
                    <a:pt x="436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380305" cy="2228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4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062612" y="1048893"/>
            <a:ext cx="10218673" cy="8209407"/>
            <a:chOff x="0" y="0"/>
            <a:chExt cx="2691338" cy="21621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91338" cy="2162148"/>
            </a:xfrm>
            <a:custGeom>
              <a:avLst/>
              <a:gdLst/>
              <a:ahLst/>
              <a:cxnLst/>
              <a:rect r="r" b="b" t="t" l="l"/>
              <a:pathLst>
                <a:path h="2162148" w="2691338">
                  <a:moveTo>
                    <a:pt x="38639" y="0"/>
                  </a:moveTo>
                  <a:lnTo>
                    <a:pt x="2652699" y="0"/>
                  </a:lnTo>
                  <a:cubicBezTo>
                    <a:pt x="2662947" y="0"/>
                    <a:pt x="2672775" y="4071"/>
                    <a:pt x="2680021" y="11317"/>
                  </a:cubicBezTo>
                  <a:cubicBezTo>
                    <a:pt x="2687267" y="18563"/>
                    <a:pt x="2691338" y="28391"/>
                    <a:pt x="2691338" y="38639"/>
                  </a:cubicBezTo>
                  <a:lnTo>
                    <a:pt x="2691338" y="2123509"/>
                  </a:lnTo>
                  <a:cubicBezTo>
                    <a:pt x="2691338" y="2133757"/>
                    <a:pt x="2687267" y="2143585"/>
                    <a:pt x="2680021" y="2150831"/>
                  </a:cubicBezTo>
                  <a:cubicBezTo>
                    <a:pt x="2672775" y="2158077"/>
                    <a:pt x="2662947" y="2162148"/>
                    <a:pt x="2652699" y="2162148"/>
                  </a:cubicBezTo>
                  <a:lnTo>
                    <a:pt x="38639" y="2162148"/>
                  </a:lnTo>
                  <a:cubicBezTo>
                    <a:pt x="28391" y="2162148"/>
                    <a:pt x="18563" y="2158077"/>
                    <a:pt x="11317" y="2150831"/>
                  </a:cubicBezTo>
                  <a:cubicBezTo>
                    <a:pt x="4071" y="2143585"/>
                    <a:pt x="0" y="2133757"/>
                    <a:pt x="0" y="2123509"/>
                  </a:cubicBezTo>
                  <a:lnTo>
                    <a:pt x="0" y="38639"/>
                  </a:lnTo>
                  <a:cubicBezTo>
                    <a:pt x="0" y="28391"/>
                    <a:pt x="4071" y="18563"/>
                    <a:pt x="11317" y="11317"/>
                  </a:cubicBezTo>
                  <a:cubicBezTo>
                    <a:pt x="18563" y="4071"/>
                    <a:pt x="28391" y="0"/>
                    <a:pt x="38639" y="0"/>
                  </a:cubicBezTo>
                  <a:close/>
                </a:path>
              </a:pathLst>
            </a:custGeom>
            <a:solidFill>
              <a:srgbClr val="DAF8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91338" cy="2200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711149" y="3590601"/>
            <a:ext cx="889825" cy="4114800"/>
          </a:xfrm>
          <a:custGeom>
            <a:avLst/>
            <a:gdLst/>
            <a:ahLst/>
            <a:cxnLst/>
            <a:rect r="r" b="b" t="t" l="l"/>
            <a:pathLst>
              <a:path h="4114800" w="889825">
                <a:moveTo>
                  <a:pt x="0" y="0"/>
                </a:moveTo>
                <a:lnTo>
                  <a:pt x="889825" y="0"/>
                </a:lnTo>
                <a:lnTo>
                  <a:pt x="8898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18730" y="7590888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8"/>
                </a:lnTo>
                <a:lnTo>
                  <a:pt x="0" y="1267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169885" y="1545429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062612" y="513175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062612" y="7404475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062612" y="2813048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469974" y="7671665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15201827" y="1056933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0" y="2109998"/>
            <a:ext cx="8537044" cy="6395373"/>
          </a:xfrm>
          <a:custGeom>
            <a:avLst/>
            <a:gdLst/>
            <a:ahLst/>
            <a:cxnLst/>
            <a:rect r="r" b="b" t="t" l="l"/>
            <a:pathLst>
              <a:path h="6395373" w="8537044">
                <a:moveTo>
                  <a:pt x="0" y="0"/>
                </a:moveTo>
                <a:lnTo>
                  <a:pt x="8537044" y="0"/>
                </a:lnTo>
                <a:lnTo>
                  <a:pt x="8537044" y="6395373"/>
                </a:lnTo>
                <a:lnTo>
                  <a:pt x="0" y="63953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6823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894865" y="3129210"/>
            <a:ext cx="7838918" cy="4097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5"/>
              </a:lnSpc>
              <a:spcBef>
                <a:spcPct val="0"/>
              </a:spcBef>
            </a:pPr>
            <a:r>
              <a:rPr lang="en-US" b="true" sz="2625">
                <a:solidFill>
                  <a:srgbClr val="000000"/>
                </a:solidFill>
                <a:latin typeface="Livvic Bold"/>
                <a:ea typeface="Livvic Bold"/>
                <a:cs typeface="Livvic Bold"/>
                <a:sym typeface="Livvic Bold"/>
              </a:rPr>
              <a:t>2. Document and Evaluate</a:t>
            </a:r>
          </a:p>
          <a:p>
            <a:pPr algn="l">
              <a:lnSpc>
                <a:spcPts val="3675"/>
              </a:lnSpc>
              <a:spcBef>
                <a:spcPct val="0"/>
              </a:spcBef>
            </a:pPr>
            <a:r>
              <a:rPr lang="en-US" b="true" sz="2625">
                <a:solidFill>
                  <a:srgbClr val="000000"/>
                </a:solidFill>
                <a:latin typeface="Livvic Bold"/>
                <a:ea typeface="Livvic Bold"/>
                <a:cs typeface="Livvic Bold"/>
                <a:sym typeface="Livvic Bold"/>
              </a:rPr>
              <a:t> Testing Results:  </a:t>
            </a:r>
          </a:p>
          <a:p>
            <a:pPr algn="l">
              <a:lnSpc>
                <a:spcPts val="3675"/>
              </a:lnSpc>
              <a:spcBef>
                <a:spcPct val="0"/>
              </a:spcBef>
            </a:pPr>
          </a:p>
          <a:p>
            <a:pPr algn="just" marL="566818" indent="-283409" lvl="1">
              <a:lnSpc>
                <a:spcPts val="3675"/>
              </a:lnSpc>
              <a:buFont typeface="Arial"/>
              <a:buChar char="•"/>
            </a:pPr>
            <a:r>
              <a:rPr lang="en-US" sz="2625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Successful DHCP Allocation: Confirmed for all subnets.  </a:t>
            </a:r>
          </a:p>
          <a:p>
            <a:pPr algn="just" marL="566818" indent="-283409" lvl="1">
              <a:lnSpc>
                <a:spcPts val="3675"/>
              </a:lnSpc>
              <a:buFont typeface="Arial"/>
              <a:buChar char="•"/>
            </a:pPr>
            <a:r>
              <a:rPr lang="en-US" sz="2625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EIGRP Failover: Verified seamless route failover and reconvergence.  </a:t>
            </a:r>
          </a:p>
          <a:p>
            <a:pPr algn="just" marL="566818" indent="-283409" lvl="1">
              <a:lnSpc>
                <a:spcPts val="3675"/>
              </a:lnSpc>
              <a:buFont typeface="Arial"/>
              <a:buChar char="•"/>
            </a:pPr>
            <a:r>
              <a:rPr lang="en-US" sz="2625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Connectivity: Full end-to-end communication validated across all devices and locations.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54563" y="1028700"/>
            <a:ext cx="10071186" cy="8894126"/>
            <a:chOff x="0" y="0"/>
            <a:chExt cx="2652494" cy="23424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2494" cy="2342486"/>
            </a:xfrm>
            <a:custGeom>
              <a:avLst/>
              <a:gdLst/>
              <a:ahLst/>
              <a:cxnLst/>
              <a:rect r="r" b="b" t="t" l="l"/>
              <a:pathLst>
                <a:path h="2342486" w="2652494">
                  <a:moveTo>
                    <a:pt x="39205" y="0"/>
                  </a:moveTo>
                  <a:lnTo>
                    <a:pt x="2613289" y="0"/>
                  </a:lnTo>
                  <a:cubicBezTo>
                    <a:pt x="2634941" y="0"/>
                    <a:pt x="2652494" y="17553"/>
                    <a:pt x="2652494" y="39205"/>
                  </a:cubicBezTo>
                  <a:lnTo>
                    <a:pt x="2652494" y="2303281"/>
                  </a:lnTo>
                  <a:cubicBezTo>
                    <a:pt x="2652494" y="2324933"/>
                    <a:pt x="2634941" y="2342486"/>
                    <a:pt x="2613289" y="2342486"/>
                  </a:cubicBezTo>
                  <a:lnTo>
                    <a:pt x="39205" y="2342486"/>
                  </a:lnTo>
                  <a:cubicBezTo>
                    <a:pt x="17553" y="2342486"/>
                    <a:pt x="0" y="2324933"/>
                    <a:pt x="0" y="2303281"/>
                  </a:cubicBezTo>
                  <a:lnTo>
                    <a:pt x="0" y="39205"/>
                  </a:lnTo>
                  <a:cubicBezTo>
                    <a:pt x="0" y="17553"/>
                    <a:pt x="17553" y="0"/>
                    <a:pt x="39205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52494" cy="2380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299302" y="2140886"/>
            <a:ext cx="10547458" cy="7117414"/>
            <a:chOff x="0" y="0"/>
            <a:chExt cx="2777931" cy="18745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77931" cy="1874545"/>
            </a:xfrm>
            <a:custGeom>
              <a:avLst/>
              <a:gdLst/>
              <a:ahLst/>
              <a:cxnLst/>
              <a:rect r="r" b="b" t="t" l="l"/>
              <a:pathLst>
                <a:path h="1874545" w="2777931">
                  <a:moveTo>
                    <a:pt x="37434" y="0"/>
                  </a:moveTo>
                  <a:lnTo>
                    <a:pt x="2740497" y="0"/>
                  </a:lnTo>
                  <a:cubicBezTo>
                    <a:pt x="2750425" y="0"/>
                    <a:pt x="2759947" y="3944"/>
                    <a:pt x="2766967" y="10964"/>
                  </a:cubicBezTo>
                  <a:cubicBezTo>
                    <a:pt x="2773987" y="17985"/>
                    <a:pt x="2777931" y="27506"/>
                    <a:pt x="2777931" y="37434"/>
                  </a:cubicBezTo>
                  <a:lnTo>
                    <a:pt x="2777931" y="1837111"/>
                  </a:lnTo>
                  <a:cubicBezTo>
                    <a:pt x="2777931" y="1847039"/>
                    <a:pt x="2773987" y="1856561"/>
                    <a:pt x="2766967" y="1863581"/>
                  </a:cubicBezTo>
                  <a:cubicBezTo>
                    <a:pt x="2759947" y="1870601"/>
                    <a:pt x="2750425" y="1874545"/>
                    <a:pt x="2740497" y="1874545"/>
                  </a:cubicBezTo>
                  <a:lnTo>
                    <a:pt x="37434" y="1874545"/>
                  </a:lnTo>
                  <a:cubicBezTo>
                    <a:pt x="16760" y="1874545"/>
                    <a:pt x="0" y="1857785"/>
                    <a:pt x="0" y="1837111"/>
                  </a:cubicBezTo>
                  <a:lnTo>
                    <a:pt x="0" y="37434"/>
                  </a:lnTo>
                  <a:cubicBezTo>
                    <a:pt x="0" y="27506"/>
                    <a:pt x="3944" y="17985"/>
                    <a:pt x="10964" y="10964"/>
                  </a:cubicBezTo>
                  <a:cubicBezTo>
                    <a:pt x="17985" y="3944"/>
                    <a:pt x="27506" y="0"/>
                    <a:pt x="374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77931" cy="1912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854389" y="3955259"/>
            <a:ext cx="889825" cy="4114800"/>
          </a:xfrm>
          <a:custGeom>
            <a:avLst/>
            <a:gdLst/>
            <a:ahLst/>
            <a:cxnLst/>
            <a:rect r="r" b="b" t="t" l="l"/>
            <a:pathLst>
              <a:path h="4114800" w="889825">
                <a:moveTo>
                  <a:pt x="0" y="0"/>
                </a:moveTo>
                <a:lnTo>
                  <a:pt x="889825" y="0"/>
                </a:lnTo>
                <a:lnTo>
                  <a:pt x="8898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9389" y="8830957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3"/>
                </a:lnTo>
                <a:lnTo>
                  <a:pt x="0" y="166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14414929" y="-184035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146701" y="513175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46701" y="7404475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46701" y="2813048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088847" y="7563338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83182" y="2715565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01509" y="3307559"/>
            <a:ext cx="8249537" cy="109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b="true" sz="8000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Conclusion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58176" y="4572306"/>
            <a:ext cx="8629709" cy="2765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08"/>
              </a:lnSpc>
            </a:pPr>
            <a:r>
              <a:rPr lang="en-US" sz="2648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The Hybrid Topology combining Star Topology for LANs and Point-to-Point WAN links for branch connectionsisideal for the tech hub facility. This topology meets the project goals of scalability, reliability, and security whileenabling centralized management and efficient resource utilization.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3143" y="963619"/>
            <a:ext cx="14144857" cy="8294681"/>
            <a:chOff x="0" y="0"/>
            <a:chExt cx="3725395" cy="21846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5395" cy="2184607"/>
            </a:xfrm>
            <a:custGeom>
              <a:avLst/>
              <a:gdLst/>
              <a:ahLst/>
              <a:cxnLst/>
              <a:rect r="r" b="b" t="t" l="l"/>
              <a:pathLst>
                <a:path h="2184607" w="3725395">
                  <a:moveTo>
                    <a:pt x="27914" y="0"/>
                  </a:moveTo>
                  <a:lnTo>
                    <a:pt x="3697481" y="0"/>
                  </a:lnTo>
                  <a:cubicBezTo>
                    <a:pt x="3712897" y="0"/>
                    <a:pt x="3725395" y="12497"/>
                    <a:pt x="3725395" y="27914"/>
                  </a:cubicBezTo>
                  <a:lnTo>
                    <a:pt x="3725395" y="2156694"/>
                  </a:lnTo>
                  <a:cubicBezTo>
                    <a:pt x="3725395" y="2172110"/>
                    <a:pt x="3712897" y="2184607"/>
                    <a:pt x="3697481" y="2184607"/>
                  </a:cubicBezTo>
                  <a:lnTo>
                    <a:pt x="27914" y="2184607"/>
                  </a:lnTo>
                  <a:cubicBezTo>
                    <a:pt x="12497" y="2184607"/>
                    <a:pt x="0" y="2172110"/>
                    <a:pt x="0" y="2156694"/>
                  </a:cubicBezTo>
                  <a:lnTo>
                    <a:pt x="0" y="27914"/>
                  </a:lnTo>
                  <a:cubicBezTo>
                    <a:pt x="0" y="12497"/>
                    <a:pt x="12497" y="0"/>
                    <a:pt x="279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25395" cy="2222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53435" y="4015392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6" y="0"/>
                </a:lnTo>
                <a:lnTo>
                  <a:pt x="889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98236" y="4643484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98236" y="691621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98236" y="2324782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43143" y="2227299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60079" y="1307988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8"/>
                </a:lnTo>
                <a:lnTo>
                  <a:pt x="0" y="1267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6391" y="8619588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491881" y="0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10761" y="3171277"/>
            <a:ext cx="10258653" cy="5803029"/>
          </a:xfrm>
          <a:custGeom>
            <a:avLst/>
            <a:gdLst/>
            <a:ahLst/>
            <a:cxnLst/>
            <a:rect r="r" b="b" t="t" l="l"/>
            <a:pathLst>
              <a:path h="5803029" w="10258653">
                <a:moveTo>
                  <a:pt x="0" y="0"/>
                </a:moveTo>
                <a:lnTo>
                  <a:pt x="10258654" y="0"/>
                </a:lnTo>
                <a:lnTo>
                  <a:pt x="10258654" y="5803029"/>
                </a:lnTo>
                <a:lnTo>
                  <a:pt x="0" y="58030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20917" y="2079880"/>
            <a:ext cx="8806780" cy="82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b="true" sz="6012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DOCUMENTATION: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3143" y="963619"/>
            <a:ext cx="14144857" cy="8294681"/>
            <a:chOff x="0" y="0"/>
            <a:chExt cx="3725395" cy="21846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5395" cy="2184607"/>
            </a:xfrm>
            <a:custGeom>
              <a:avLst/>
              <a:gdLst/>
              <a:ahLst/>
              <a:cxnLst/>
              <a:rect r="r" b="b" t="t" l="l"/>
              <a:pathLst>
                <a:path h="2184607" w="3725395">
                  <a:moveTo>
                    <a:pt x="27914" y="0"/>
                  </a:moveTo>
                  <a:lnTo>
                    <a:pt x="3697481" y="0"/>
                  </a:lnTo>
                  <a:cubicBezTo>
                    <a:pt x="3712897" y="0"/>
                    <a:pt x="3725395" y="12497"/>
                    <a:pt x="3725395" y="27914"/>
                  </a:cubicBezTo>
                  <a:lnTo>
                    <a:pt x="3725395" y="2156694"/>
                  </a:lnTo>
                  <a:cubicBezTo>
                    <a:pt x="3725395" y="2172110"/>
                    <a:pt x="3712897" y="2184607"/>
                    <a:pt x="3697481" y="2184607"/>
                  </a:cubicBezTo>
                  <a:lnTo>
                    <a:pt x="27914" y="2184607"/>
                  </a:lnTo>
                  <a:cubicBezTo>
                    <a:pt x="12497" y="2184607"/>
                    <a:pt x="0" y="2172110"/>
                    <a:pt x="0" y="2156694"/>
                  </a:cubicBezTo>
                  <a:lnTo>
                    <a:pt x="0" y="27914"/>
                  </a:lnTo>
                  <a:cubicBezTo>
                    <a:pt x="0" y="12497"/>
                    <a:pt x="12497" y="0"/>
                    <a:pt x="279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25395" cy="2222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53435" y="4015392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6" y="0"/>
                </a:lnTo>
                <a:lnTo>
                  <a:pt x="889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98236" y="4643484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98236" y="691621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98236" y="2324782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43143" y="2227299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60079" y="1307988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8"/>
                </a:lnTo>
                <a:lnTo>
                  <a:pt x="0" y="1267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6391" y="8619588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491881" y="0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582211" y="2907899"/>
            <a:ext cx="10657668" cy="6021099"/>
          </a:xfrm>
          <a:custGeom>
            <a:avLst/>
            <a:gdLst/>
            <a:ahLst/>
            <a:cxnLst/>
            <a:rect r="r" b="b" t="t" l="l"/>
            <a:pathLst>
              <a:path h="6021099" w="10657668">
                <a:moveTo>
                  <a:pt x="0" y="0"/>
                </a:moveTo>
                <a:lnTo>
                  <a:pt x="10657668" y="0"/>
                </a:lnTo>
                <a:lnTo>
                  <a:pt x="10657668" y="6021099"/>
                </a:lnTo>
                <a:lnTo>
                  <a:pt x="0" y="60210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20917" y="2079880"/>
            <a:ext cx="8806780" cy="82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b="true" sz="6012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DOCUMENTATION: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3143" y="963619"/>
            <a:ext cx="14144857" cy="8294681"/>
            <a:chOff x="0" y="0"/>
            <a:chExt cx="3725395" cy="21846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5395" cy="2184607"/>
            </a:xfrm>
            <a:custGeom>
              <a:avLst/>
              <a:gdLst/>
              <a:ahLst/>
              <a:cxnLst/>
              <a:rect r="r" b="b" t="t" l="l"/>
              <a:pathLst>
                <a:path h="2184607" w="3725395">
                  <a:moveTo>
                    <a:pt x="27914" y="0"/>
                  </a:moveTo>
                  <a:lnTo>
                    <a:pt x="3697481" y="0"/>
                  </a:lnTo>
                  <a:cubicBezTo>
                    <a:pt x="3712897" y="0"/>
                    <a:pt x="3725395" y="12497"/>
                    <a:pt x="3725395" y="27914"/>
                  </a:cubicBezTo>
                  <a:lnTo>
                    <a:pt x="3725395" y="2156694"/>
                  </a:lnTo>
                  <a:cubicBezTo>
                    <a:pt x="3725395" y="2172110"/>
                    <a:pt x="3712897" y="2184607"/>
                    <a:pt x="3697481" y="2184607"/>
                  </a:cubicBezTo>
                  <a:lnTo>
                    <a:pt x="27914" y="2184607"/>
                  </a:lnTo>
                  <a:cubicBezTo>
                    <a:pt x="12497" y="2184607"/>
                    <a:pt x="0" y="2172110"/>
                    <a:pt x="0" y="2156694"/>
                  </a:cubicBezTo>
                  <a:lnTo>
                    <a:pt x="0" y="27914"/>
                  </a:lnTo>
                  <a:cubicBezTo>
                    <a:pt x="0" y="12497"/>
                    <a:pt x="12497" y="0"/>
                    <a:pt x="279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25395" cy="2222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53435" y="4015392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6" y="0"/>
                </a:lnTo>
                <a:lnTo>
                  <a:pt x="889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98236" y="4643484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98236" y="691621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98236" y="2324782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43143" y="2227299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60079" y="1307988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8"/>
                </a:lnTo>
                <a:lnTo>
                  <a:pt x="0" y="1267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6391" y="8619588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491881" y="0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374410" y="3237648"/>
            <a:ext cx="10035507" cy="5670287"/>
          </a:xfrm>
          <a:custGeom>
            <a:avLst/>
            <a:gdLst/>
            <a:ahLst/>
            <a:cxnLst/>
            <a:rect r="r" b="b" t="t" l="l"/>
            <a:pathLst>
              <a:path h="5670287" w="10035507">
                <a:moveTo>
                  <a:pt x="0" y="0"/>
                </a:moveTo>
                <a:lnTo>
                  <a:pt x="10035507" y="0"/>
                </a:lnTo>
                <a:lnTo>
                  <a:pt x="10035507" y="5670287"/>
                </a:lnTo>
                <a:lnTo>
                  <a:pt x="0" y="56702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20917" y="2079880"/>
            <a:ext cx="8806780" cy="82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b="true" sz="6012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DOCUMENTATION: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3143" y="963619"/>
            <a:ext cx="14144857" cy="8294681"/>
            <a:chOff x="0" y="0"/>
            <a:chExt cx="3725395" cy="21846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5395" cy="2184607"/>
            </a:xfrm>
            <a:custGeom>
              <a:avLst/>
              <a:gdLst/>
              <a:ahLst/>
              <a:cxnLst/>
              <a:rect r="r" b="b" t="t" l="l"/>
              <a:pathLst>
                <a:path h="2184607" w="3725395">
                  <a:moveTo>
                    <a:pt x="27914" y="0"/>
                  </a:moveTo>
                  <a:lnTo>
                    <a:pt x="3697481" y="0"/>
                  </a:lnTo>
                  <a:cubicBezTo>
                    <a:pt x="3712897" y="0"/>
                    <a:pt x="3725395" y="12497"/>
                    <a:pt x="3725395" y="27914"/>
                  </a:cubicBezTo>
                  <a:lnTo>
                    <a:pt x="3725395" y="2156694"/>
                  </a:lnTo>
                  <a:cubicBezTo>
                    <a:pt x="3725395" y="2172110"/>
                    <a:pt x="3712897" y="2184607"/>
                    <a:pt x="3697481" y="2184607"/>
                  </a:cubicBezTo>
                  <a:lnTo>
                    <a:pt x="27914" y="2184607"/>
                  </a:lnTo>
                  <a:cubicBezTo>
                    <a:pt x="12497" y="2184607"/>
                    <a:pt x="0" y="2172110"/>
                    <a:pt x="0" y="2156694"/>
                  </a:cubicBezTo>
                  <a:lnTo>
                    <a:pt x="0" y="27914"/>
                  </a:lnTo>
                  <a:cubicBezTo>
                    <a:pt x="0" y="12497"/>
                    <a:pt x="12497" y="0"/>
                    <a:pt x="279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25395" cy="2222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53435" y="4015392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6" y="0"/>
                </a:lnTo>
                <a:lnTo>
                  <a:pt x="889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98236" y="4643484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98236" y="691621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98236" y="2324782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43143" y="2227299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60079" y="1307988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8"/>
                </a:lnTo>
                <a:lnTo>
                  <a:pt x="0" y="1267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6391" y="8619588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491881" y="0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582211" y="2909850"/>
            <a:ext cx="10684147" cy="6026551"/>
          </a:xfrm>
          <a:custGeom>
            <a:avLst/>
            <a:gdLst/>
            <a:ahLst/>
            <a:cxnLst/>
            <a:rect r="r" b="b" t="t" l="l"/>
            <a:pathLst>
              <a:path h="6026551" w="10684147">
                <a:moveTo>
                  <a:pt x="0" y="0"/>
                </a:moveTo>
                <a:lnTo>
                  <a:pt x="10684147" y="0"/>
                </a:lnTo>
                <a:lnTo>
                  <a:pt x="10684147" y="6026551"/>
                </a:lnTo>
                <a:lnTo>
                  <a:pt x="0" y="60265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20917" y="2079880"/>
            <a:ext cx="8806780" cy="82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b="true" sz="6012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DOCUMENTATION: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54563" y="1028700"/>
            <a:ext cx="10071186" cy="8894126"/>
            <a:chOff x="0" y="0"/>
            <a:chExt cx="2652494" cy="23424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2494" cy="2342486"/>
            </a:xfrm>
            <a:custGeom>
              <a:avLst/>
              <a:gdLst/>
              <a:ahLst/>
              <a:cxnLst/>
              <a:rect r="r" b="b" t="t" l="l"/>
              <a:pathLst>
                <a:path h="2342486" w="2652494">
                  <a:moveTo>
                    <a:pt x="39205" y="0"/>
                  </a:moveTo>
                  <a:lnTo>
                    <a:pt x="2613289" y="0"/>
                  </a:lnTo>
                  <a:cubicBezTo>
                    <a:pt x="2634941" y="0"/>
                    <a:pt x="2652494" y="17553"/>
                    <a:pt x="2652494" y="39205"/>
                  </a:cubicBezTo>
                  <a:lnTo>
                    <a:pt x="2652494" y="2303281"/>
                  </a:lnTo>
                  <a:cubicBezTo>
                    <a:pt x="2652494" y="2324933"/>
                    <a:pt x="2634941" y="2342486"/>
                    <a:pt x="2613289" y="2342486"/>
                  </a:cubicBezTo>
                  <a:lnTo>
                    <a:pt x="39205" y="2342486"/>
                  </a:lnTo>
                  <a:cubicBezTo>
                    <a:pt x="17553" y="2342486"/>
                    <a:pt x="0" y="2324933"/>
                    <a:pt x="0" y="2303281"/>
                  </a:cubicBezTo>
                  <a:lnTo>
                    <a:pt x="0" y="39205"/>
                  </a:lnTo>
                  <a:cubicBezTo>
                    <a:pt x="0" y="17553"/>
                    <a:pt x="17553" y="0"/>
                    <a:pt x="39205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52494" cy="2380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299302" y="2140886"/>
            <a:ext cx="10547458" cy="7117414"/>
            <a:chOff x="0" y="0"/>
            <a:chExt cx="2777931" cy="18745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77931" cy="1874545"/>
            </a:xfrm>
            <a:custGeom>
              <a:avLst/>
              <a:gdLst/>
              <a:ahLst/>
              <a:cxnLst/>
              <a:rect r="r" b="b" t="t" l="l"/>
              <a:pathLst>
                <a:path h="1874545" w="2777931">
                  <a:moveTo>
                    <a:pt x="37434" y="0"/>
                  </a:moveTo>
                  <a:lnTo>
                    <a:pt x="2740497" y="0"/>
                  </a:lnTo>
                  <a:cubicBezTo>
                    <a:pt x="2750425" y="0"/>
                    <a:pt x="2759947" y="3944"/>
                    <a:pt x="2766967" y="10964"/>
                  </a:cubicBezTo>
                  <a:cubicBezTo>
                    <a:pt x="2773987" y="17985"/>
                    <a:pt x="2777931" y="27506"/>
                    <a:pt x="2777931" y="37434"/>
                  </a:cubicBezTo>
                  <a:lnTo>
                    <a:pt x="2777931" y="1837111"/>
                  </a:lnTo>
                  <a:cubicBezTo>
                    <a:pt x="2777931" y="1847039"/>
                    <a:pt x="2773987" y="1856561"/>
                    <a:pt x="2766967" y="1863581"/>
                  </a:cubicBezTo>
                  <a:cubicBezTo>
                    <a:pt x="2759947" y="1870601"/>
                    <a:pt x="2750425" y="1874545"/>
                    <a:pt x="2740497" y="1874545"/>
                  </a:cubicBezTo>
                  <a:lnTo>
                    <a:pt x="37434" y="1874545"/>
                  </a:lnTo>
                  <a:cubicBezTo>
                    <a:pt x="16760" y="1874545"/>
                    <a:pt x="0" y="1857785"/>
                    <a:pt x="0" y="1837111"/>
                  </a:cubicBezTo>
                  <a:lnTo>
                    <a:pt x="0" y="37434"/>
                  </a:lnTo>
                  <a:cubicBezTo>
                    <a:pt x="0" y="27506"/>
                    <a:pt x="3944" y="17985"/>
                    <a:pt x="10964" y="10964"/>
                  </a:cubicBezTo>
                  <a:cubicBezTo>
                    <a:pt x="17985" y="3944"/>
                    <a:pt x="27506" y="0"/>
                    <a:pt x="374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77931" cy="1912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854389" y="3955259"/>
            <a:ext cx="889825" cy="4114800"/>
          </a:xfrm>
          <a:custGeom>
            <a:avLst/>
            <a:gdLst/>
            <a:ahLst/>
            <a:cxnLst/>
            <a:rect r="r" b="b" t="t" l="l"/>
            <a:pathLst>
              <a:path h="4114800" w="889825">
                <a:moveTo>
                  <a:pt x="0" y="0"/>
                </a:moveTo>
                <a:lnTo>
                  <a:pt x="889825" y="0"/>
                </a:lnTo>
                <a:lnTo>
                  <a:pt x="8898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9389" y="8830957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3"/>
                </a:lnTo>
                <a:lnTo>
                  <a:pt x="0" y="166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14414929" y="-184035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146701" y="513175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46701" y="7404475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46701" y="2813048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088847" y="7563338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83182" y="2715565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966312" y="3719130"/>
            <a:ext cx="9213438" cy="4065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7141" b="true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Part 1: Company and Network Requirements</a:t>
            </a:r>
          </a:p>
          <a:p>
            <a:pPr algn="ctr">
              <a:lnSpc>
                <a:spcPts val="9431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3143" y="963619"/>
            <a:ext cx="14144857" cy="8294681"/>
            <a:chOff x="0" y="0"/>
            <a:chExt cx="3725395" cy="21846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5395" cy="2184607"/>
            </a:xfrm>
            <a:custGeom>
              <a:avLst/>
              <a:gdLst/>
              <a:ahLst/>
              <a:cxnLst/>
              <a:rect r="r" b="b" t="t" l="l"/>
              <a:pathLst>
                <a:path h="2184607" w="3725395">
                  <a:moveTo>
                    <a:pt x="27914" y="0"/>
                  </a:moveTo>
                  <a:lnTo>
                    <a:pt x="3697481" y="0"/>
                  </a:lnTo>
                  <a:cubicBezTo>
                    <a:pt x="3712897" y="0"/>
                    <a:pt x="3725395" y="12497"/>
                    <a:pt x="3725395" y="27914"/>
                  </a:cubicBezTo>
                  <a:lnTo>
                    <a:pt x="3725395" y="2156694"/>
                  </a:lnTo>
                  <a:cubicBezTo>
                    <a:pt x="3725395" y="2172110"/>
                    <a:pt x="3712897" y="2184607"/>
                    <a:pt x="3697481" y="2184607"/>
                  </a:cubicBezTo>
                  <a:lnTo>
                    <a:pt x="27914" y="2184607"/>
                  </a:lnTo>
                  <a:cubicBezTo>
                    <a:pt x="12497" y="2184607"/>
                    <a:pt x="0" y="2172110"/>
                    <a:pt x="0" y="2156694"/>
                  </a:cubicBezTo>
                  <a:lnTo>
                    <a:pt x="0" y="27914"/>
                  </a:lnTo>
                  <a:cubicBezTo>
                    <a:pt x="0" y="12497"/>
                    <a:pt x="12497" y="0"/>
                    <a:pt x="279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25395" cy="2222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53435" y="4015392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6" y="0"/>
                </a:lnTo>
                <a:lnTo>
                  <a:pt x="889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98236" y="4643484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98236" y="691621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98236" y="2324782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43143" y="2227299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60079" y="1307988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8"/>
                </a:lnTo>
                <a:lnTo>
                  <a:pt x="0" y="1267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6391" y="8619588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491881" y="0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085170" y="2907899"/>
            <a:ext cx="10038658" cy="6034970"/>
          </a:xfrm>
          <a:custGeom>
            <a:avLst/>
            <a:gdLst/>
            <a:ahLst/>
            <a:cxnLst/>
            <a:rect r="r" b="b" t="t" l="l"/>
            <a:pathLst>
              <a:path h="6034970" w="10038658">
                <a:moveTo>
                  <a:pt x="0" y="0"/>
                </a:moveTo>
                <a:lnTo>
                  <a:pt x="10038658" y="0"/>
                </a:lnTo>
                <a:lnTo>
                  <a:pt x="10038658" y="6034970"/>
                </a:lnTo>
                <a:lnTo>
                  <a:pt x="0" y="60349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20917" y="2079880"/>
            <a:ext cx="8806780" cy="82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b="true" sz="6012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DOCUMENTATION: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3143" y="963619"/>
            <a:ext cx="14144857" cy="8294681"/>
            <a:chOff x="0" y="0"/>
            <a:chExt cx="3725395" cy="21846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5395" cy="2184607"/>
            </a:xfrm>
            <a:custGeom>
              <a:avLst/>
              <a:gdLst/>
              <a:ahLst/>
              <a:cxnLst/>
              <a:rect r="r" b="b" t="t" l="l"/>
              <a:pathLst>
                <a:path h="2184607" w="3725395">
                  <a:moveTo>
                    <a:pt x="27914" y="0"/>
                  </a:moveTo>
                  <a:lnTo>
                    <a:pt x="3697481" y="0"/>
                  </a:lnTo>
                  <a:cubicBezTo>
                    <a:pt x="3712897" y="0"/>
                    <a:pt x="3725395" y="12497"/>
                    <a:pt x="3725395" y="27914"/>
                  </a:cubicBezTo>
                  <a:lnTo>
                    <a:pt x="3725395" y="2156694"/>
                  </a:lnTo>
                  <a:cubicBezTo>
                    <a:pt x="3725395" y="2172110"/>
                    <a:pt x="3712897" y="2184607"/>
                    <a:pt x="3697481" y="2184607"/>
                  </a:cubicBezTo>
                  <a:lnTo>
                    <a:pt x="27914" y="2184607"/>
                  </a:lnTo>
                  <a:cubicBezTo>
                    <a:pt x="12497" y="2184607"/>
                    <a:pt x="0" y="2172110"/>
                    <a:pt x="0" y="2156694"/>
                  </a:cubicBezTo>
                  <a:lnTo>
                    <a:pt x="0" y="27914"/>
                  </a:lnTo>
                  <a:cubicBezTo>
                    <a:pt x="0" y="12497"/>
                    <a:pt x="12497" y="0"/>
                    <a:pt x="279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25395" cy="2222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53435" y="4015392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6" y="0"/>
                </a:lnTo>
                <a:lnTo>
                  <a:pt x="889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98236" y="4643484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98236" y="691621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98236" y="2324782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43143" y="2227299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60079" y="1307988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8"/>
                </a:lnTo>
                <a:lnTo>
                  <a:pt x="0" y="1267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6391" y="8619588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491881" y="0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54311" y="2909850"/>
            <a:ext cx="10409305" cy="5874131"/>
          </a:xfrm>
          <a:custGeom>
            <a:avLst/>
            <a:gdLst/>
            <a:ahLst/>
            <a:cxnLst/>
            <a:rect r="r" b="b" t="t" l="l"/>
            <a:pathLst>
              <a:path h="5874131" w="10409305">
                <a:moveTo>
                  <a:pt x="0" y="0"/>
                </a:moveTo>
                <a:lnTo>
                  <a:pt x="10409305" y="0"/>
                </a:lnTo>
                <a:lnTo>
                  <a:pt x="10409305" y="5874131"/>
                </a:lnTo>
                <a:lnTo>
                  <a:pt x="0" y="58741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20917" y="2079880"/>
            <a:ext cx="8806780" cy="82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b="true" sz="6012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DOCUMENTATION: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3143" y="862709"/>
            <a:ext cx="14144857" cy="8294681"/>
            <a:chOff x="0" y="0"/>
            <a:chExt cx="3725395" cy="21846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5395" cy="2184607"/>
            </a:xfrm>
            <a:custGeom>
              <a:avLst/>
              <a:gdLst/>
              <a:ahLst/>
              <a:cxnLst/>
              <a:rect r="r" b="b" t="t" l="l"/>
              <a:pathLst>
                <a:path h="2184607" w="3725395">
                  <a:moveTo>
                    <a:pt x="27914" y="0"/>
                  </a:moveTo>
                  <a:lnTo>
                    <a:pt x="3697481" y="0"/>
                  </a:lnTo>
                  <a:cubicBezTo>
                    <a:pt x="3712897" y="0"/>
                    <a:pt x="3725395" y="12497"/>
                    <a:pt x="3725395" y="27914"/>
                  </a:cubicBezTo>
                  <a:lnTo>
                    <a:pt x="3725395" y="2156694"/>
                  </a:lnTo>
                  <a:cubicBezTo>
                    <a:pt x="3725395" y="2172110"/>
                    <a:pt x="3712897" y="2184607"/>
                    <a:pt x="3697481" y="2184607"/>
                  </a:cubicBezTo>
                  <a:lnTo>
                    <a:pt x="27914" y="2184607"/>
                  </a:lnTo>
                  <a:cubicBezTo>
                    <a:pt x="12497" y="2184607"/>
                    <a:pt x="0" y="2172110"/>
                    <a:pt x="0" y="2156694"/>
                  </a:cubicBezTo>
                  <a:lnTo>
                    <a:pt x="0" y="27914"/>
                  </a:lnTo>
                  <a:cubicBezTo>
                    <a:pt x="0" y="12497"/>
                    <a:pt x="12497" y="0"/>
                    <a:pt x="279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25395" cy="2222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53435" y="4015392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6" y="0"/>
                </a:lnTo>
                <a:lnTo>
                  <a:pt x="889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98236" y="4643484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98236" y="691621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98236" y="2324782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43143" y="2227299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60079" y="1307988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8"/>
                </a:lnTo>
                <a:lnTo>
                  <a:pt x="0" y="1267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6391" y="8619588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491881" y="0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59788" y="2909850"/>
            <a:ext cx="10511566" cy="5938738"/>
          </a:xfrm>
          <a:custGeom>
            <a:avLst/>
            <a:gdLst/>
            <a:ahLst/>
            <a:cxnLst/>
            <a:rect r="r" b="b" t="t" l="l"/>
            <a:pathLst>
              <a:path h="5938738" w="10511566">
                <a:moveTo>
                  <a:pt x="0" y="0"/>
                </a:moveTo>
                <a:lnTo>
                  <a:pt x="10511566" y="0"/>
                </a:lnTo>
                <a:lnTo>
                  <a:pt x="10511566" y="5938738"/>
                </a:lnTo>
                <a:lnTo>
                  <a:pt x="0" y="59387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20917" y="2079880"/>
            <a:ext cx="8806780" cy="82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b="true" sz="6012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DOCUMENTATION: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3143" y="862709"/>
            <a:ext cx="14144857" cy="8294681"/>
            <a:chOff x="0" y="0"/>
            <a:chExt cx="3725395" cy="21846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5395" cy="2184607"/>
            </a:xfrm>
            <a:custGeom>
              <a:avLst/>
              <a:gdLst/>
              <a:ahLst/>
              <a:cxnLst/>
              <a:rect r="r" b="b" t="t" l="l"/>
              <a:pathLst>
                <a:path h="2184607" w="3725395">
                  <a:moveTo>
                    <a:pt x="27914" y="0"/>
                  </a:moveTo>
                  <a:lnTo>
                    <a:pt x="3697481" y="0"/>
                  </a:lnTo>
                  <a:cubicBezTo>
                    <a:pt x="3712897" y="0"/>
                    <a:pt x="3725395" y="12497"/>
                    <a:pt x="3725395" y="27914"/>
                  </a:cubicBezTo>
                  <a:lnTo>
                    <a:pt x="3725395" y="2156694"/>
                  </a:lnTo>
                  <a:cubicBezTo>
                    <a:pt x="3725395" y="2172110"/>
                    <a:pt x="3712897" y="2184607"/>
                    <a:pt x="3697481" y="2184607"/>
                  </a:cubicBezTo>
                  <a:lnTo>
                    <a:pt x="27914" y="2184607"/>
                  </a:lnTo>
                  <a:cubicBezTo>
                    <a:pt x="12497" y="2184607"/>
                    <a:pt x="0" y="2172110"/>
                    <a:pt x="0" y="2156694"/>
                  </a:cubicBezTo>
                  <a:lnTo>
                    <a:pt x="0" y="27914"/>
                  </a:lnTo>
                  <a:cubicBezTo>
                    <a:pt x="0" y="12497"/>
                    <a:pt x="12497" y="0"/>
                    <a:pt x="279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25395" cy="2222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53435" y="4015392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6" y="0"/>
                </a:lnTo>
                <a:lnTo>
                  <a:pt x="889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98236" y="4643484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98236" y="691621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98236" y="2324782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43143" y="2227299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60079" y="1307988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8"/>
                </a:lnTo>
                <a:lnTo>
                  <a:pt x="0" y="1267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6391" y="8619588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491881" y="0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68603" y="2905983"/>
            <a:ext cx="10297576" cy="5815274"/>
          </a:xfrm>
          <a:custGeom>
            <a:avLst/>
            <a:gdLst/>
            <a:ahLst/>
            <a:cxnLst/>
            <a:rect r="r" b="b" t="t" l="l"/>
            <a:pathLst>
              <a:path h="5815274" w="10297576">
                <a:moveTo>
                  <a:pt x="0" y="0"/>
                </a:moveTo>
                <a:lnTo>
                  <a:pt x="10297576" y="0"/>
                </a:lnTo>
                <a:lnTo>
                  <a:pt x="10297576" y="5815274"/>
                </a:lnTo>
                <a:lnTo>
                  <a:pt x="0" y="58152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20917" y="2079880"/>
            <a:ext cx="8806780" cy="82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b="true" sz="6012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DOCUMENTATION: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3143" y="862709"/>
            <a:ext cx="14144857" cy="8294681"/>
            <a:chOff x="0" y="0"/>
            <a:chExt cx="3725395" cy="21846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5395" cy="2184607"/>
            </a:xfrm>
            <a:custGeom>
              <a:avLst/>
              <a:gdLst/>
              <a:ahLst/>
              <a:cxnLst/>
              <a:rect r="r" b="b" t="t" l="l"/>
              <a:pathLst>
                <a:path h="2184607" w="3725395">
                  <a:moveTo>
                    <a:pt x="27914" y="0"/>
                  </a:moveTo>
                  <a:lnTo>
                    <a:pt x="3697481" y="0"/>
                  </a:lnTo>
                  <a:cubicBezTo>
                    <a:pt x="3712897" y="0"/>
                    <a:pt x="3725395" y="12497"/>
                    <a:pt x="3725395" y="27914"/>
                  </a:cubicBezTo>
                  <a:lnTo>
                    <a:pt x="3725395" y="2156694"/>
                  </a:lnTo>
                  <a:cubicBezTo>
                    <a:pt x="3725395" y="2172110"/>
                    <a:pt x="3712897" y="2184607"/>
                    <a:pt x="3697481" y="2184607"/>
                  </a:cubicBezTo>
                  <a:lnTo>
                    <a:pt x="27914" y="2184607"/>
                  </a:lnTo>
                  <a:cubicBezTo>
                    <a:pt x="12497" y="2184607"/>
                    <a:pt x="0" y="2172110"/>
                    <a:pt x="0" y="2156694"/>
                  </a:cubicBezTo>
                  <a:lnTo>
                    <a:pt x="0" y="27914"/>
                  </a:lnTo>
                  <a:cubicBezTo>
                    <a:pt x="0" y="12497"/>
                    <a:pt x="12497" y="0"/>
                    <a:pt x="279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25395" cy="2222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53435" y="4015392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6" y="0"/>
                </a:lnTo>
                <a:lnTo>
                  <a:pt x="889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98236" y="4643484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98236" y="691621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98236" y="2324782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43143" y="2227299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60079" y="1307988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8"/>
                </a:lnTo>
                <a:lnTo>
                  <a:pt x="0" y="1267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6391" y="8619588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491881" y="0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094626" y="3181282"/>
            <a:ext cx="10544621" cy="5783019"/>
          </a:xfrm>
          <a:custGeom>
            <a:avLst/>
            <a:gdLst/>
            <a:ahLst/>
            <a:cxnLst/>
            <a:rect r="r" b="b" t="t" l="l"/>
            <a:pathLst>
              <a:path h="5783019" w="10544621">
                <a:moveTo>
                  <a:pt x="0" y="0"/>
                </a:moveTo>
                <a:lnTo>
                  <a:pt x="10544620" y="0"/>
                </a:lnTo>
                <a:lnTo>
                  <a:pt x="10544620" y="5783019"/>
                </a:lnTo>
                <a:lnTo>
                  <a:pt x="0" y="57830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20917" y="2079880"/>
            <a:ext cx="8806780" cy="82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2"/>
              </a:lnSpc>
            </a:pPr>
            <a:r>
              <a:rPr lang="en-US" b="true" sz="6012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DOCUMENTATION: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78856" y="572703"/>
            <a:ext cx="14513818" cy="9958627"/>
            <a:chOff x="0" y="0"/>
            <a:chExt cx="3822569" cy="26228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22569" cy="2622848"/>
            </a:xfrm>
            <a:custGeom>
              <a:avLst/>
              <a:gdLst/>
              <a:ahLst/>
              <a:cxnLst/>
              <a:rect r="r" b="b" t="t" l="l"/>
              <a:pathLst>
                <a:path h="2622848" w="3822569">
                  <a:moveTo>
                    <a:pt x="27204" y="0"/>
                  </a:moveTo>
                  <a:lnTo>
                    <a:pt x="3795365" y="0"/>
                  </a:lnTo>
                  <a:cubicBezTo>
                    <a:pt x="3802580" y="0"/>
                    <a:pt x="3809500" y="2866"/>
                    <a:pt x="3814601" y="7968"/>
                  </a:cubicBezTo>
                  <a:cubicBezTo>
                    <a:pt x="3819703" y="13070"/>
                    <a:pt x="3822569" y="19989"/>
                    <a:pt x="3822569" y="27204"/>
                  </a:cubicBezTo>
                  <a:lnTo>
                    <a:pt x="3822569" y="2595644"/>
                  </a:lnTo>
                  <a:cubicBezTo>
                    <a:pt x="3822569" y="2602859"/>
                    <a:pt x="3819703" y="2609778"/>
                    <a:pt x="3814601" y="2614880"/>
                  </a:cubicBezTo>
                  <a:cubicBezTo>
                    <a:pt x="3809500" y="2619982"/>
                    <a:pt x="3802580" y="2622848"/>
                    <a:pt x="3795365" y="2622848"/>
                  </a:cubicBezTo>
                  <a:lnTo>
                    <a:pt x="27204" y="2622848"/>
                  </a:lnTo>
                  <a:cubicBezTo>
                    <a:pt x="12180" y="2622848"/>
                    <a:pt x="0" y="2610669"/>
                    <a:pt x="0" y="2595644"/>
                  </a:cubicBezTo>
                  <a:lnTo>
                    <a:pt x="0" y="27204"/>
                  </a:lnTo>
                  <a:cubicBezTo>
                    <a:pt x="0" y="19989"/>
                    <a:pt x="2866" y="13070"/>
                    <a:pt x="7968" y="7968"/>
                  </a:cubicBezTo>
                  <a:cubicBezTo>
                    <a:pt x="13070" y="2866"/>
                    <a:pt x="19989" y="0"/>
                    <a:pt x="272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22569" cy="2660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15100643" y="1999586"/>
            <a:ext cx="1219530" cy="954282"/>
          </a:xfrm>
          <a:custGeom>
            <a:avLst/>
            <a:gdLst/>
            <a:ahLst/>
            <a:cxnLst/>
            <a:rect r="r" b="b" t="t" l="l"/>
            <a:pathLst>
              <a:path h="954282" w="1219530">
                <a:moveTo>
                  <a:pt x="1219530" y="954282"/>
                </a:moveTo>
                <a:lnTo>
                  <a:pt x="0" y="954282"/>
                </a:lnTo>
                <a:lnTo>
                  <a:pt x="0" y="0"/>
                </a:lnTo>
                <a:lnTo>
                  <a:pt x="1219530" y="0"/>
                </a:lnTo>
                <a:lnTo>
                  <a:pt x="1219530" y="9542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945024" y="3550151"/>
            <a:ext cx="4945024" cy="4114800"/>
          </a:xfrm>
          <a:custGeom>
            <a:avLst/>
            <a:gdLst/>
            <a:ahLst/>
            <a:cxnLst/>
            <a:rect r="r" b="b" t="t" l="l"/>
            <a:pathLst>
              <a:path h="4114800" w="4945024">
                <a:moveTo>
                  <a:pt x="0" y="0"/>
                </a:moveTo>
                <a:lnTo>
                  <a:pt x="4945024" y="0"/>
                </a:lnTo>
                <a:lnTo>
                  <a:pt x="49450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044711" y="5720665"/>
            <a:ext cx="5612788" cy="240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2"/>
              </a:lnSpc>
            </a:pPr>
            <a:r>
              <a:rPr lang="en-US" sz="2758" b="true">
                <a:solidFill>
                  <a:srgbClr val="2F3B69"/>
                </a:solidFill>
                <a:latin typeface="Heebo Bold"/>
                <a:ea typeface="Heebo Bold"/>
                <a:cs typeface="Heebo Bold"/>
                <a:sym typeface="Heebo Bold"/>
              </a:rPr>
              <a:t>BSIT-3M </a:t>
            </a:r>
          </a:p>
          <a:p>
            <a:pPr algn="just">
              <a:lnSpc>
                <a:spcPts val="3862"/>
              </a:lnSpc>
            </a:pPr>
            <a:r>
              <a:rPr lang="en-US" sz="2758">
                <a:solidFill>
                  <a:srgbClr val="2F3B69"/>
                </a:solidFill>
                <a:latin typeface="Heebo"/>
                <a:ea typeface="Heebo"/>
                <a:cs typeface="Heebo"/>
                <a:sym typeface="Heebo"/>
              </a:rPr>
              <a:t>Gonda, Daenielle P. </a:t>
            </a:r>
          </a:p>
          <a:p>
            <a:pPr algn="just">
              <a:lnSpc>
                <a:spcPts val="3862"/>
              </a:lnSpc>
            </a:pPr>
            <a:r>
              <a:rPr lang="en-US" sz="2758">
                <a:solidFill>
                  <a:srgbClr val="2F3B69"/>
                </a:solidFill>
                <a:latin typeface="Heebo"/>
                <a:ea typeface="Heebo"/>
                <a:cs typeface="Heebo"/>
                <a:sym typeface="Heebo"/>
              </a:rPr>
              <a:t>Icarro, Charisma H. </a:t>
            </a:r>
          </a:p>
          <a:p>
            <a:pPr algn="just">
              <a:lnSpc>
                <a:spcPts val="3862"/>
              </a:lnSpc>
            </a:pPr>
            <a:r>
              <a:rPr lang="en-US" sz="2758">
                <a:solidFill>
                  <a:srgbClr val="2F3B69"/>
                </a:solidFill>
                <a:latin typeface="Heebo"/>
                <a:ea typeface="Heebo"/>
                <a:cs typeface="Heebo"/>
                <a:sym typeface="Heebo"/>
              </a:rPr>
              <a:t>Manalili, Jonah D. </a:t>
            </a:r>
          </a:p>
          <a:p>
            <a:pPr algn="just">
              <a:lnSpc>
                <a:spcPts val="3862"/>
              </a:lnSpc>
            </a:pPr>
            <a:r>
              <a:rPr lang="en-US" sz="2758">
                <a:solidFill>
                  <a:srgbClr val="2F3B69"/>
                </a:solidFill>
                <a:latin typeface="Heebo"/>
                <a:ea typeface="Heebo"/>
                <a:cs typeface="Heebo"/>
                <a:sym typeface="Heebo"/>
              </a:rPr>
              <a:t>Mercado, Dylan M.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349268" y="8619588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822707" y="5607551"/>
            <a:ext cx="2438482" cy="4114800"/>
            <a:chOff x="0" y="0"/>
            <a:chExt cx="642234" cy="10837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42234" cy="1083733"/>
            </a:xfrm>
            <a:custGeom>
              <a:avLst/>
              <a:gdLst/>
              <a:ahLst/>
              <a:cxnLst/>
              <a:rect r="r" b="b" t="t" l="l"/>
              <a:pathLst>
                <a:path h="1083733" w="642234">
                  <a:moveTo>
                    <a:pt x="161920" y="0"/>
                  </a:moveTo>
                  <a:lnTo>
                    <a:pt x="480314" y="0"/>
                  </a:lnTo>
                  <a:cubicBezTo>
                    <a:pt x="523258" y="0"/>
                    <a:pt x="564443" y="17059"/>
                    <a:pt x="594809" y="47425"/>
                  </a:cubicBezTo>
                  <a:cubicBezTo>
                    <a:pt x="625175" y="77791"/>
                    <a:pt x="642234" y="118976"/>
                    <a:pt x="642234" y="161920"/>
                  </a:cubicBezTo>
                  <a:lnTo>
                    <a:pt x="642234" y="921814"/>
                  </a:lnTo>
                  <a:cubicBezTo>
                    <a:pt x="642234" y="1011240"/>
                    <a:pt x="569740" y="1083733"/>
                    <a:pt x="480314" y="1083733"/>
                  </a:cubicBezTo>
                  <a:lnTo>
                    <a:pt x="161920" y="1083733"/>
                  </a:lnTo>
                  <a:cubicBezTo>
                    <a:pt x="72494" y="1083733"/>
                    <a:pt x="0" y="1011240"/>
                    <a:pt x="0" y="921814"/>
                  </a:cubicBezTo>
                  <a:lnTo>
                    <a:pt x="0" y="161920"/>
                  </a:lnTo>
                  <a:cubicBezTo>
                    <a:pt x="0" y="72494"/>
                    <a:pt x="72494" y="0"/>
                    <a:pt x="161920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42234" cy="1121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349268" y="3878138"/>
            <a:ext cx="9844796" cy="1122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90"/>
              </a:lnSpc>
            </a:pPr>
            <a:r>
              <a:rPr lang="en-US" b="true" sz="9000">
                <a:solidFill>
                  <a:srgbClr val="3E829A"/>
                </a:solidFill>
                <a:latin typeface="Heebo Bold"/>
                <a:ea typeface="Heebo Bold"/>
                <a:cs typeface="Heebo Bold"/>
                <a:sym typeface="Heebo Bold"/>
              </a:rPr>
              <a:t>THANK YOU!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012732" y="1734991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76599" y="7664951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8"/>
                </a:lnTo>
                <a:lnTo>
                  <a:pt x="0" y="12676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768056" y="4687503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768056" y="6960228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768056" y="2368801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5"/>
                </a:lnTo>
                <a:lnTo>
                  <a:pt x="0" y="11701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810419" y="1157771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5" y="0"/>
                </a:lnTo>
                <a:lnTo>
                  <a:pt x="8898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0">
            <a:off x="13433231" y="0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84836" y="1989081"/>
            <a:ext cx="9628344" cy="6344067"/>
            <a:chOff x="0" y="0"/>
            <a:chExt cx="2535860" cy="1670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5860" cy="1670865"/>
            </a:xfrm>
            <a:custGeom>
              <a:avLst/>
              <a:gdLst/>
              <a:ahLst/>
              <a:cxnLst/>
              <a:rect r="r" b="b" t="t" l="l"/>
              <a:pathLst>
                <a:path h="1670865" w="2535860">
                  <a:moveTo>
                    <a:pt x="41008" y="0"/>
                  </a:moveTo>
                  <a:lnTo>
                    <a:pt x="2494852" y="0"/>
                  </a:lnTo>
                  <a:cubicBezTo>
                    <a:pt x="2517500" y="0"/>
                    <a:pt x="2535860" y="18360"/>
                    <a:pt x="2535860" y="41008"/>
                  </a:cubicBezTo>
                  <a:lnTo>
                    <a:pt x="2535860" y="1629857"/>
                  </a:lnTo>
                  <a:cubicBezTo>
                    <a:pt x="2535860" y="1652506"/>
                    <a:pt x="2517500" y="1670865"/>
                    <a:pt x="2494852" y="1670865"/>
                  </a:cubicBezTo>
                  <a:lnTo>
                    <a:pt x="41008" y="1670865"/>
                  </a:lnTo>
                  <a:cubicBezTo>
                    <a:pt x="18360" y="1670865"/>
                    <a:pt x="0" y="1652506"/>
                    <a:pt x="0" y="1629857"/>
                  </a:cubicBezTo>
                  <a:lnTo>
                    <a:pt x="0" y="41008"/>
                  </a:lnTo>
                  <a:cubicBezTo>
                    <a:pt x="0" y="18360"/>
                    <a:pt x="18360" y="0"/>
                    <a:pt x="41008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35860" cy="1708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25561" y="1097019"/>
            <a:ext cx="10001715" cy="8092962"/>
            <a:chOff x="0" y="0"/>
            <a:chExt cx="2634196" cy="21314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34196" cy="2131480"/>
            </a:xfrm>
            <a:custGeom>
              <a:avLst/>
              <a:gdLst/>
              <a:ahLst/>
              <a:cxnLst/>
              <a:rect r="r" b="b" t="t" l="l"/>
              <a:pathLst>
                <a:path h="2131480" w="2634196">
                  <a:moveTo>
                    <a:pt x="39477" y="0"/>
                  </a:moveTo>
                  <a:lnTo>
                    <a:pt x="2594719" y="0"/>
                  </a:lnTo>
                  <a:cubicBezTo>
                    <a:pt x="2616522" y="0"/>
                    <a:pt x="2634196" y="17674"/>
                    <a:pt x="2634196" y="39477"/>
                  </a:cubicBezTo>
                  <a:lnTo>
                    <a:pt x="2634196" y="2092003"/>
                  </a:lnTo>
                  <a:cubicBezTo>
                    <a:pt x="2634196" y="2102472"/>
                    <a:pt x="2630037" y="2112514"/>
                    <a:pt x="2622634" y="2119917"/>
                  </a:cubicBezTo>
                  <a:cubicBezTo>
                    <a:pt x="2615230" y="2127320"/>
                    <a:pt x="2605189" y="2131480"/>
                    <a:pt x="2594719" y="2131480"/>
                  </a:cubicBezTo>
                  <a:lnTo>
                    <a:pt x="39477" y="2131480"/>
                  </a:lnTo>
                  <a:cubicBezTo>
                    <a:pt x="29007" y="2131480"/>
                    <a:pt x="18966" y="2127320"/>
                    <a:pt x="11563" y="2119917"/>
                  </a:cubicBezTo>
                  <a:cubicBezTo>
                    <a:pt x="4159" y="2112514"/>
                    <a:pt x="0" y="2102472"/>
                    <a:pt x="0" y="2092003"/>
                  </a:cubicBezTo>
                  <a:lnTo>
                    <a:pt x="0" y="39477"/>
                  </a:lnTo>
                  <a:cubicBezTo>
                    <a:pt x="0" y="29007"/>
                    <a:pt x="4159" y="18966"/>
                    <a:pt x="11563" y="11563"/>
                  </a:cubicBezTo>
                  <a:cubicBezTo>
                    <a:pt x="18966" y="4159"/>
                    <a:pt x="29007" y="0"/>
                    <a:pt x="394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634196" cy="2169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331241" y="4218348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6" y="0"/>
                </a:lnTo>
                <a:lnTo>
                  <a:pt x="889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47051" y="4643484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747051" y="691621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747051" y="2324782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62584" y="8619588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14501554" y="0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420062" y="2909850"/>
            <a:ext cx="7157893" cy="4241052"/>
          </a:xfrm>
          <a:custGeom>
            <a:avLst/>
            <a:gdLst/>
            <a:ahLst/>
            <a:cxnLst/>
            <a:rect r="r" b="b" t="t" l="l"/>
            <a:pathLst>
              <a:path h="4241052" w="7157893">
                <a:moveTo>
                  <a:pt x="0" y="0"/>
                </a:moveTo>
                <a:lnTo>
                  <a:pt x="7157893" y="0"/>
                </a:lnTo>
                <a:lnTo>
                  <a:pt x="7157893" y="4241052"/>
                </a:lnTo>
                <a:lnTo>
                  <a:pt x="0" y="4241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53547" y="4595859"/>
            <a:ext cx="7025714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The tech hub facility provides a collaborative space for startups, IT professionals, and developers. It includesshared work spaces, conference rooms, and a dedicated data center. The network accommodates multipleclients,ensuring secure high-speed internet, dependable connectivity, and strong security  measures.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452906" y="7351969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717193" y="3263874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373467" y="2492577"/>
            <a:ext cx="7875494" cy="5247048"/>
          </a:xfrm>
          <a:custGeom>
            <a:avLst/>
            <a:gdLst/>
            <a:ahLst/>
            <a:cxnLst/>
            <a:rect r="r" b="b" t="t" l="l"/>
            <a:pathLst>
              <a:path h="5247048" w="7875494">
                <a:moveTo>
                  <a:pt x="0" y="0"/>
                </a:moveTo>
                <a:lnTo>
                  <a:pt x="7875494" y="0"/>
                </a:lnTo>
                <a:lnTo>
                  <a:pt x="7875494" y="5247048"/>
                </a:lnTo>
                <a:lnTo>
                  <a:pt x="0" y="52470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39860" y="1743612"/>
            <a:ext cx="7139401" cy="1361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9"/>
              </a:lnSpc>
            </a:pPr>
            <a:r>
              <a:rPr lang="en-US" sz="5104" b="true">
                <a:solidFill>
                  <a:srgbClr val="000000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1. Define Your Company </a:t>
            </a:r>
          </a:p>
          <a:p>
            <a:pPr algn="l">
              <a:lnSpc>
                <a:spcPts val="530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459072" y="2786025"/>
            <a:ext cx="6518149" cy="146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62"/>
              </a:lnSpc>
              <a:spcBef>
                <a:spcPct val="0"/>
              </a:spcBef>
            </a:pPr>
            <a:r>
              <a:rPr lang="en-US" b="true" sz="4187">
                <a:solidFill>
                  <a:srgbClr val="000000"/>
                </a:solidFill>
                <a:latin typeface="Heebo Bold"/>
                <a:ea typeface="Heebo Bold"/>
                <a:cs typeface="Heebo Bold"/>
                <a:sym typeface="Heebo Bold"/>
              </a:rPr>
              <a:t>Company Type: Technology Hub Facility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43143" y="963619"/>
            <a:ext cx="10001715" cy="8092962"/>
            <a:chOff x="0" y="0"/>
            <a:chExt cx="2634196" cy="2131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4196" cy="2131480"/>
            </a:xfrm>
            <a:custGeom>
              <a:avLst/>
              <a:gdLst/>
              <a:ahLst/>
              <a:cxnLst/>
              <a:rect r="r" b="b" t="t" l="l"/>
              <a:pathLst>
                <a:path h="2131480" w="2634196">
                  <a:moveTo>
                    <a:pt x="39477" y="0"/>
                  </a:moveTo>
                  <a:lnTo>
                    <a:pt x="2594719" y="0"/>
                  </a:lnTo>
                  <a:cubicBezTo>
                    <a:pt x="2616522" y="0"/>
                    <a:pt x="2634196" y="17674"/>
                    <a:pt x="2634196" y="39477"/>
                  </a:cubicBezTo>
                  <a:lnTo>
                    <a:pt x="2634196" y="2092003"/>
                  </a:lnTo>
                  <a:cubicBezTo>
                    <a:pt x="2634196" y="2102472"/>
                    <a:pt x="2630037" y="2112514"/>
                    <a:pt x="2622634" y="2119917"/>
                  </a:cubicBezTo>
                  <a:cubicBezTo>
                    <a:pt x="2615230" y="2127320"/>
                    <a:pt x="2605189" y="2131480"/>
                    <a:pt x="2594719" y="2131480"/>
                  </a:cubicBezTo>
                  <a:lnTo>
                    <a:pt x="39477" y="2131480"/>
                  </a:lnTo>
                  <a:cubicBezTo>
                    <a:pt x="29007" y="2131480"/>
                    <a:pt x="18966" y="2127320"/>
                    <a:pt x="11563" y="2119917"/>
                  </a:cubicBezTo>
                  <a:cubicBezTo>
                    <a:pt x="4159" y="2112514"/>
                    <a:pt x="0" y="2102472"/>
                    <a:pt x="0" y="2092003"/>
                  </a:cubicBezTo>
                  <a:lnTo>
                    <a:pt x="0" y="39477"/>
                  </a:lnTo>
                  <a:cubicBezTo>
                    <a:pt x="0" y="29007"/>
                    <a:pt x="4159" y="18966"/>
                    <a:pt x="11563" y="11563"/>
                  </a:cubicBezTo>
                  <a:cubicBezTo>
                    <a:pt x="18966" y="4159"/>
                    <a:pt x="29007" y="0"/>
                    <a:pt x="3947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34196" cy="2169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800634"/>
            <a:ext cx="5104756" cy="3329558"/>
            <a:chOff x="0" y="0"/>
            <a:chExt cx="1344462" cy="87692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4462" cy="876921"/>
            </a:xfrm>
            <a:custGeom>
              <a:avLst/>
              <a:gdLst/>
              <a:ahLst/>
              <a:cxnLst/>
              <a:rect r="r" b="b" t="t" l="l"/>
              <a:pathLst>
                <a:path h="876921" w="1344462">
                  <a:moveTo>
                    <a:pt x="77347" y="0"/>
                  </a:moveTo>
                  <a:lnTo>
                    <a:pt x="1267115" y="0"/>
                  </a:lnTo>
                  <a:cubicBezTo>
                    <a:pt x="1287629" y="0"/>
                    <a:pt x="1307302" y="8149"/>
                    <a:pt x="1321808" y="22654"/>
                  </a:cubicBezTo>
                  <a:cubicBezTo>
                    <a:pt x="1336313" y="37160"/>
                    <a:pt x="1344462" y="56833"/>
                    <a:pt x="1344462" y="77347"/>
                  </a:cubicBezTo>
                  <a:lnTo>
                    <a:pt x="1344462" y="799573"/>
                  </a:lnTo>
                  <a:cubicBezTo>
                    <a:pt x="1344462" y="842291"/>
                    <a:pt x="1309833" y="876921"/>
                    <a:pt x="1267115" y="876921"/>
                  </a:cubicBezTo>
                  <a:lnTo>
                    <a:pt x="77347" y="876921"/>
                  </a:lnTo>
                  <a:cubicBezTo>
                    <a:pt x="56833" y="876921"/>
                    <a:pt x="37160" y="868771"/>
                    <a:pt x="22654" y="854266"/>
                  </a:cubicBezTo>
                  <a:cubicBezTo>
                    <a:pt x="8149" y="839761"/>
                    <a:pt x="0" y="820087"/>
                    <a:pt x="0" y="799573"/>
                  </a:cubicBezTo>
                  <a:lnTo>
                    <a:pt x="0" y="77347"/>
                  </a:lnTo>
                  <a:cubicBezTo>
                    <a:pt x="0" y="34629"/>
                    <a:pt x="34629" y="0"/>
                    <a:pt x="77347" y="0"/>
                  </a:cubicBezTo>
                  <a:close/>
                </a:path>
              </a:pathLst>
            </a:custGeom>
            <a:solidFill>
              <a:srgbClr val="DAF8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44462" cy="91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60125" y="4800634"/>
            <a:ext cx="5104756" cy="3329558"/>
            <a:chOff x="0" y="0"/>
            <a:chExt cx="1344462" cy="8769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4462" cy="876921"/>
            </a:xfrm>
            <a:custGeom>
              <a:avLst/>
              <a:gdLst/>
              <a:ahLst/>
              <a:cxnLst/>
              <a:rect r="r" b="b" t="t" l="l"/>
              <a:pathLst>
                <a:path h="876921" w="1344462">
                  <a:moveTo>
                    <a:pt x="77347" y="0"/>
                  </a:moveTo>
                  <a:lnTo>
                    <a:pt x="1267115" y="0"/>
                  </a:lnTo>
                  <a:cubicBezTo>
                    <a:pt x="1287629" y="0"/>
                    <a:pt x="1307302" y="8149"/>
                    <a:pt x="1321808" y="22654"/>
                  </a:cubicBezTo>
                  <a:cubicBezTo>
                    <a:pt x="1336313" y="37160"/>
                    <a:pt x="1344462" y="56833"/>
                    <a:pt x="1344462" y="77347"/>
                  </a:cubicBezTo>
                  <a:lnTo>
                    <a:pt x="1344462" y="799573"/>
                  </a:lnTo>
                  <a:cubicBezTo>
                    <a:pt x="1344462" y="842291"/>
                    <a:pt x="1309833" y="876921"/>
                    <a:pt x="1267115" y="876921"/>
                  </a:cubicBezTo>
                  <a:lnTo>
                    <a:pt x="77347" y="876921"/>
                  </a:lnTo>
                  <a:cubicBezTo>
                    <a:pt x="56833" y="876921"/>
                    <a:pt x="37160" y="868771"/>
                    <a:pt x="22654" y="854266"/>
                  </a:cubicBezTo>
                  <a:cubicBezTo>
                    <a:pt x="8149" y="839761"/>
                    <a:pt x="0" y="820087"/>
                    <a:pt x="0" y="799573"/>
                  </a:cubicBezTo>
                  <a:lnTo>
                    <a:pt x="0" y="77347"/>
                  </a:lnTo>
                  <a:cubicBezTo>
                    <a:pt x="0" y="34629"/>
                    <a:pt x="34629" y="0"/>
                    <a:pt x="77347" y="0"/>
                  </a:cubicBezTo>
                  <a:close/>
                </a:path>
              </a:pathLst>
            </a:custGeom>
            <a:solidFill>
              <a:srgbClr val="DAF8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44462" cy="91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693481" y="4800634"/>
            <a:ext cx="5104756" cy="3329558"/>
            <a:chOff x="0" y="0"/>
            <a:chExt cx="1344462" cy="87692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44462" cy="876921"/>
            </a:xfrm>
            <a:custGeom>
              <a:avLst/>
              <a:gdLst/>
              <a:ahLst/>
              <a:cxnLst/>
              <a:rect r="r" b="b" t="t" l="l"/>
              <a:pathLst>
                <a:path h="876921" w="1344462">
                  <a:moveTo>
                    <a:pt x="77347" y="0"/>
                  </a:moveTo>
                  <a:lnTo>
                    <a:pt x="1267115" y="0"/>
                  </a:lnTo>
                  <a:cubicBezTo>
                    <a:pt x="1287629" y="0"/>
                    <a:pt x="1307302" y="8149"/>
                    <a:pt x="1321808" y="22654"/>
                  </a:cubicBezTo>
                  <a:cubicBezTo>
                    <a:pt x="1336313" y="37160"/>
                    <a:pt x="1344462" y="56833"/>
                    <a:pt x="1344462" y="77347"/>
                  </a:cubicBezTo>
                  <a:lnTo>
                    <a:pt x="1344462" y="799573"/>
                  </a:lnTo>
                  <a:cubicBezTo>
                    <a:pt x="1344462" y="842291"/>
                    <a:pt x="1309833" y="876921"/>
                    <a:pt x="1267115" y="876921"/>
                  </a:cubicBezTo>
                  <a:lnTo>
                    <a:pt x="77347" y="876921"/>
                  </a:lnTo>
                  <a:cubicBezTo>
                    <a:pt x="56833" y="876921"/>
                    <a:pt x="37160" y="868771"/>
                    <a:pt x="22654" y="854266"/>
                  </a:cubicBezTo>
                  <a:cubicBezTo>
                    <a:pt x="8149" y="839761"/>
                    <a:pt x="0" y="820087"/>
                    <a:pt x="0" y="799573"/>
                  </a:cubicBezTo>
                  <a:lnTo>
                    <a:pt x="0" y="77347"/>
                  </a:lnTo>
                  <a:cubicBezTo>
                    <a:pt x="0" y="34629"/>
                    <a:pt x="34629" y="0"/>
                    <a:pt x="77347" y="0"/>
                  </a:cubicBezTo>
                  <a:close/>
                </a:path>
              </a:pathLst>
            </a:custGeom>
            <a:solidFill>
              <a:srgbClr val="DAF8F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44462" cy="915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20478" y="4299553"/>
            <a:ext cx="4509060" cy="1002162"/>
            <a:chOff x="0" y="0"/>
            <a:chExt cx="1187571" cy="2639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87571" cy="263944"/>
            </a:xfrm>
            <a:custGeom>
              <a:avLst/>
              <a:gdLst/>
              <a:ahLst/>
              <a:cxnLst/>
              <a:rect r="r" b="b" t="t" l="l"/>
              <a:pathLst>
                <a:path h="263944" w="1187571">
                  <a:moveTo>
                    <a:pt x="87565" y="0"/>
                  </a:moveTo>
                  <a:lnTo>
                    <a:pt x="1100006" y="0"/>
                  </a:lnTo>
                  <a:cubicBezTo>
                    <a:pt x="1148367" y="0"/>
                    <a:pt x="1187571" y="39204"/>
                    <a:pt x="1187571" y="87565"/>
                  </a:cubicBezTo>
                  <a:lnTo>
                    <a:pt x="1187571" y="176378"/>
                  </a:lnTo>
                  <a:cubicBezTo>
                    <a:pt x="1187571" y="224739"/>
                    <a:pt x="1148367" y="263944"/>
                    <a:pt x="1100006" y="263944"/>
                  </a:cubicBezTo>
                  <a:lnTo>
                    <a:pt x="87565" y="263944"/>
                  </a:lnTo>
                  <a:cubicBezTo>
                    <a:pt x="64342" y="263944"/>
                    <a:pt x="42069" y="254718"/>
                    <a:pt x="25647" y="238296"/>
                  </a:cubicBezTo>
                  <a:cubicBezTo>
                    <a:pt x="9226" y="221875"/>
                    <a:pt x="0" y="199602"/>
                    <a:pt x="0" y="176378"/>
                  </a:cubicBezTo>
                  <a:lnTo>
                    <a:pt x="0" y="87565"/>
                  </a:lnTo>
                  <a:cubicBezTo>
                    <a:pt x="0" y="39204"/>
                    <a:pt x="39204" y="0"/>
                    <a:pt x="87565" y="0"/>
                  </a:cubicBezTo>
                  <a:close/>
                </a:path>
              </a:pathLst>
            </a:custGeom>
            <a:solidFill>
              <a:srgbClr val="3E829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187571" cy="302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995708" y="4299553"/>
            <a:ext cx="4509060" cy="1002162"/>
            <a:chOff x="0" y="0"/>
            <a:chExt cx="1187571" cy="2639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87571" cy="263944"/>
            </a:xfrm>
            <a:custGeom>
              <a:avLst/>
              <a:gdLst/>
              <a:ahLst/>
              <a:cxnLst/>
              <a:rect r="r" b="b" t="t" l="l"/>
              <a:pathLst>
                <a:path h="263944" w="1187571">
                  <a:moveTo>
                    <a:pt x="87565" y="0"/>
                  </a:moveTo>
                  <a:lnTo>
                    <a:pt x="1100006" y="0"/>
                  </a:lnTo>
                  <a:cubicBezTo>
                    <a:pt x="1148367" y="0"/>
                    <a:pt x="1187571" y="39204"/>
                    <a:pt x="1187571" y="87565"/>
                  </a:cubicBezTo>
                  <a:lnTo>
                    <a:pt x="1187571" y="176378"/>
                  </a:lnTo>
                  <a:cubicBezTo>
                    <a:pt x="1187571" y="224739"/>
                    <a:pt x="1148367" y="263944"/>
                    <a:pt x="1100006" y="263944"/>
                  </a:cubicBezTo>
                  <a:lnTo>
                    <a:pt x="87565" y="263944"/>
                  </a:lnTo>
                  <a:cubicBezTo>
                    <a:pt x="64342" y="263944"/>
                    <a:pt x="42069" y="254718"/>
                    <a:pt x="25647" y="238296"/>
                  </a:cubicBezTo>
                  <a:cubicBezTo>
                    <a:pt x="9226" y="221875"/>
                    <a:pt x="0" y="199602"/>
                    <a:pt x="0" y="176378"/>
                  </a:cubicBezTo>
                  <a:lnTo>
                    <a:pt x="0" y="87565"/>
                  </a:lnTo>
                  <a:cubicBezTo>
                    <a:pt x="0" y="39204"/>
                    <a:pt x="39204" y="0"/>
                    <a:pt x="87565" y="0"/>
                  </a:cubicBezTo>
                  <a:close/>
                </a:path>
              </a:pathLst>
            </a:custGeom>
            <a:solidFill>
              <a:srgbClr val="3E829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87571" cy="302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657973" y="4299553"/>
            <a:ext cx="4509060" cy="1002162"/>
            <a:chOff x="0" y="0"/>
            <a:chExt cx="1187571" cy="2639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87571" cy="263944"/>
            </a:xfrm>
            <a:custGeom>
              <a:avLst/>
              <a:gdLst/>
              <a:ahLst/>
              <a:cxnLst/>
              <a:rect r="r" b="b" t="t" l="l"/>
              <a:pathLst>
                <a:path h="263944" w="1187571">
                  <a:moveTo>
                    <a:pt x="87565" y="0"/>
                  </a:moveTo>
                  <a:lnTo>
                    <a:pt x="1100006" y="0"/>
                  </a:lnTo>
                  <a:cubicBezTo>
                    <a:pt x="1148367" y="0"/>
                    <a:pt x="1187571" y="39204"/>
                    <a:pt x="1187571" y="87565"/>
                  </a:cubicBezTo>
                  <a:lnTo>
                    <a:pt x="1187571" y="176378"/>
                  </a:lnTo>
                  <a:cubicBezTo>
                    <a:pt x="1187571" y="224739"/>
                    <a:pt x="1148367" y="263944"/>
                    <a:pt x="1100006" y="263944"/>
                  </a:cubicBezTo>
                  <a:lnTo>
                    <a:pt x="87565" y="263944"/>
                  </a:lnTo>
                  <a:cubicBezTo>
                    <a:pt x="64342" y="263944"/>
                    <a:pt x="42069" y="254718"/>
                    <a:pt x="25647" y="238296"/>
                  </a:cubicBezTo>
                  <a:cubicBezTo>
                    <a:pt x="9226" y="221875"/>
                    <a:pt x="0" y="199602"/>
                    <a:pt x="0" y="176378"/>
                  </a:cubicBezTo>
                  <a:lnTo>
                    <a:pt x="0" y="87565"/>
                  </a:lnTo>
                  <a:cubicBezTo>
                    <a:pt x="0" y="39204"/>
                    <a:pt x="39204" y="0"/>
                    <a:pt x="87565" y="0"/>
                  </a:cubicBezTo>
                  <a:close/>
                </a:path>
              </a:pathLst>
            </a:custGeom>
            <a:solidFill>
              <a:srgbClr val="3E829A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187571" cy="302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061526" y="1538040"/>
            <a:ext cx="7516561" cy="137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9"/>
              </a:lnSpc>
            </a:pPr>
            <a:r>
              <a:rPr lang="en-US" b="true" sz="5104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Unique Networking Requirements: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95298" y="5765995"/>
            <a:ext cx="4159420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High bandwidth to handle concurrent operations and extensive data transfers.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26723" y="5555099"/>
            <a:ext cx="4159420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Segmented networks for tenant isolation and administrator access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60079" y="5555099"/>
            <a:ext cx="4159420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Scalable infrastructure to accommodate up to 500 users simultaneously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-253435" y="4015392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6" y="0"/>
                </a:lnTo>
                <a:lnTo>
                  <a:pt x="889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798236" y="4643484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798236" y="691621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798236" y="2324782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5092506" y="2437018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2160079" y="1307988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8"/>
                </a:lnTo>
                <a:lnTo>
                  <a:pt x="0" y="1267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636391" y="8619588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true" rot="0">
            <a:off x="14491881" y="0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610486"/>
            <a:ext cx="16230600" cy="5328500"/>
            <a:chOff x="0" y="0"/>
            <a:chExt cx="4274726" cy="14033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403391"/>
            </a:xfrm>
            <a:custGeom>
              <a:avLst/>
              <a:gdLst/>
              <a:ahLst/>
              <a:cxnLst/>
              <a:rect r="r" b="b" t="t" l="l"/>
              <a:pathLst>
                <a:path h="1403391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379064"/>
                  </a:lnTo>
                  <a:cubicBezTo>
                    <a:pt x="4274726" y="1392499"/>
                    <a:pt x="4263834" y="1403391"/>
                    <a:pt x="4250399" y="1403391"/>
                  </a:cubicBezTo>
                  <a:lnTo>
                    <a:pt x="24327" y="1403391"/>
                  </a:lnTo>
                  <a:cubicBezTo>
                    <a:pt x="10891" y="1403391"/>
                    <a:pt x="0" y="1392499"/>
                    <a:pt x="0" y="137906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441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610486"/>
            <a:ext cx="16230600" cy="1206131"/>
            <a:chOff x="0" y="0"/>
            <a:chExt cx="4274726" cy="317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317664"/>
            </a:xfrm>
            <a:custGeom>
              <a:avLst/>
              <a:gdLst/>
              <a:ahLst/>
              <a:cxnLst/>
              <a:rect r="r" b="b" t="t" l="l"/>
              <a:pathLst>
                <a:path h="317664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93337"/>
                  </a:lnTo>
                  <a:cubicBezTo>
                    <a:pt x="4274726" y="306773"/>
                    <a:pt x="4263834" y="317664"/>
                    <a:pt x="4250399" y="317664"/>
                  </a:cubicBezTo>
                  <a:lnTo>
                    <a:pt x="24327" y="317664"/>
                  </a:lnTo>
                  <a:cubicBezTo>
                    <a:pt x="10891" y="317664"/>
                    <a:pt x="0" y="306773"/>
                    <a:pt x="0" y="293337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355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051745" y="1143000"/>
            <a:ext cx="10184511" cy="109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b="true" sz="8000">
                <a:solidFill>
                  <a:srgbClr val="FFFFFF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Goals: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628" y="3025780"/>
            <a:ext cx="4232721" cy="46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5"/>
              </a:lnSpc>
            </a:pPr>
            <a:r>
              <a:rPr lang="en-US" b="true" sz="3399">
                <a:solidFill>
                  <a:srgbClr val="FFFFFF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Performance: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27639" y="3025780"/>
            <a:ext cx="4232721" cy="46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5"/>
              </a:lnSpc>
            </a:pPr>
            <a:r>
              <a:rPr lang="en-US" b="true" sz="3399">
                <a:solidFill>
                  <a:srgbClr val="FFFFFF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Scalability: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82650" y="3025780"/>
            <a:ext cx="4232721" cy="46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5"/>
              </a:lnSpc>
            </a:pPr>
            <a:r>
              <a:rPr lang="en-US" b="true" sz="3399">
                <a:solidFill>
                  <a:srgbClr val="FFFFFF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Security: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2628" y="4378751"/>
            <a:ext cx="4232721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F3B69"/>
                </a:solidFill>
                <a:latin typeface="Livvic"/>
                <a:ea typeface="Livvic"/>
                <a:cs typeface="Livvic"/>
                <a:sym typeface="Livvic"/>
              </a:rPr>
              <a:t>Ensure stable, low-latency connections.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27639" y="4378751"/>
            <a:ext cx="4232721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F3B69"/>
                </a:solidFill>
                <a:latin typeface="Livvic"/>
                <a:ea typeface="Livvic"/>
                <a:cs typeface="Livvic"/>
                <a:sym typeface="Livvic"/>
              </a:rPr>
              <a:t>Expand seamlessly as the user base increases.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03279" y="4378751"/>
            <a:ext cx="4232721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F3B69"/>
                </a:solidFill>
                <a:latin typeface="Livvic"/>
                <a:ea typeface="Livvic"/>
                <a:cs typeface="Livvic"/>
                <a:sym typeface="Livvic"/>
              </a:rPr>
              <a:t>Protect client data and comply with industry standards.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721447" y="7257432"/>
            <a:ext cx="1735083" cy="1735083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E829A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276458" y="8007685"/>
            <a:ext cx="1735083" cy="391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1"/>
              </a:lnSpc>
            </a:pPr>
            <a:r>
              <a:rPr lang="en-US" b="true" sz="2847">
                <a:solidFill>
                  <a:srgbClr val="2F3B69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$42.00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31469" y="7948407"/>
            <a:ext cx="1735083" cy="391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1"/>
              </a:lnSpc>
            </a:pPr>
            <a:r>
              <a:rPr lang="en-US" b="true" sz="2847">
                <a:solidFill>
                  <a:srgbClr val="2F3B69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$42.00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276458" y="7257432"/>
            <a:ext cx="1735083" cy="1735083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E829A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831469" y="7257432"/>
            <a:ext cx="1735083" cy="1735083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E829A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6814387" y="3142632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6" y="0"/>
                </a:lnTo>
                <a:lnTo>
                  <a:pt x="889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62584" y="8619588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true" rot="0">
            <a:off x="14501554" y="0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747051" y="4643484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747051" y="691621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-747051" y="2324782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5637631" y="6610270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8"/>
                </a:lnTo>
                <a:lnTo>
                  <a:pt x="0" y="12676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957273" y="3932413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70871" y="-793908"/>
            <a:ext cx="10547458" cy="9664663"/>
            <a:chOff x="0" y="0"/>
            <a:chExt cx="2777931" cy="2545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77931" cy="2545426"/>
            </a:xfrm>
            <a:custGeom>
              <a:avLst/>
              <a:gdLst/>
              <a:ahLst/>
              <a:cxnLst/>
              <a:rect r="r" b="b" t="t" l="l"/>
              <a:pathLst>
                <a:path h="2545426" w="2777931">
                  <a:moveTo>
                    <a:pt x="37434" y="0"/>
                  </a:moveTo>
                  <a:lnTo>
                    <a:pt x="2740497" y="0"/>
                  </a:lnTo>
                  <a:cubicBezTo>
                    <a:pt x="2750425" y="0"/>
                    <a:pt x="2759947" y="3944"/>
                    <a:pt x="2766967" y="10964"/>
                  </a:cubicBezTo>
                  <a:cubicBezTo>
                    <a:pt x="2773987" y="17985"/>
                    <a:pt x="2777931" y="27506"/>
                    <a:pt x="2777931" y="37434"/>
                  </a:cubicBezTo>
                  <a:lnTo>
                    <a:pt x="2777931" y="2507991"/>
                  </a:lnTo>
                  <a:cubicBezTo>
                    <a:pt x="2777931" y="2528666"/>
                    <a:pt x="2761171" y="2545426"/>
                    <a:pt x="2740497" y="2545426"/>
                  </a:cubicBezTo>
                  <a:lnTo>
                    <a:pt x="37434" y="2545426"/>
                  </a:lnTo>
                  <a:cubicBezTo>
                    <a:pt x="27506" y="2545426"/>
                    <a:pt x="17985" y="2541482"/>
                    <a:pt x="10964" y="2534462"/>
                  </a:cubicBezTo>
                  <a:cubicBezTo>
                    <a:pt x="3944" y="2527441"/>
                    <a:pt x="0" y="2517920"/>
                    <a:pt x="0" y="2507991"/>
                  </a:cubicBezTo>
                  <a:lnTo>
                    <a:pt x="0" y="37434"/>
                  </a:lnTo>
                  <a:cubicBezTo>
                    <a:pt x="0" y="27506"/>
                    <a:pt x="3944" y="17985"/>
                    <a:pt x="10964" y="10964"/>
                  </a:cubicBezTo>
                  <a:cubicBezTo>
                    <a:pt x="17985" y="3944"/>
                    <a:pt x="27506" y="0"/>
                    <a:pt x="374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77931" cy="2583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73634" y="2379074"/>
            <a:ext cx="8115300" cy="8539826"/>
            <a:chOff x="0" y="0"/>
            <a:chExt cx="2137363" cy="22491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7363" cy="2249172"/>
            </a:xfrm>
            <a:custGeom>
              <a:avLst/>
              <a:gdLst/>
              <a:ahLst/>
              <a:cxnLst/>
              <a:rect r="r" b="b" t="t" l="l"/>
              <a:pathLst>
                <a:path h="224917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2200519"/>
                  </a:lnTo>
                  <a:cubicBezTo>
                    <a:pt x="2137363" y="2227389"/>
                    <a:pt x="2115580" y="2249172"/>
                    <a:pt x="2088710" y="2249172"/>
                  </a:cubicBezTo>
                  <a:lnTo>
                    <a:pt x="48654" y="2249172"/>
                  </a:lnTo>
                  <a:cubicBezTo>
                    <a:pt x="21783" y="2249172"/>
                    <a:pt x="0" y="2227389"/>
                    <a:pt x="0" y="220051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37363" cy="2287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373634" y="3013737"/>
            <a:ext cx="7546221" cy="7546221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5000" t="0" r="-2500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68284" y="2455274"/>
            <a:ext cx="6014712" cy="1360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4"/>
              </a:lnSpc>
            </a:pPr>
            <a:r>
              <a:rPr lang="en-US" sz="5100" b="true">
                <a:solidFill>
                  <a:srgbClr val="000000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2. Analyze Business Needs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23095" y="4125913"/>
            <a:ext cx="7244576" cy="2361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5"/>
              </a:lnSpc>
            </a:pPr>
            <a:r>
              <a:rPr lang="en-US" sz="2718" b="true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IP Addressing: </a:t>
            </a:r>
            <a:r>
              <a:rPr lang="en-US" sz="2718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 </a:t>
            </a:r>
          </a:p>
          <a:p>
            <a:pPr algn="just" marL="586844" indent="-293422" lvl="1">
              <a:lnSpc>
                <a:spcPts val="3805"/>
              </a:lnSpc>
              <a:buFont typeface="Arial"/>
              <a:buChar char="•"/>
            </a:pPr>
            <a:r>
              <a:rPr lang="en-US" sz="2718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Static IPs: Reserved for critical devices such as routers, servers, and printers.  </a:t>
            </a:r>
          </a:p>
          <a:p>
            <a:pPr algn="just" marL="586844" indent="-293422" lvl="1">
              <a:lnSpc>
                <a:spcPts val="3805"/>
              </a:lnSpc>
              <a:buFont typeface="Arial"/>
              <a:buChar char="•"/>
            </a:pPr>
            <a:r>
              <a:rPr lang="en-US" sz="2718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Dynamic IP Allocation: Provided via DHCP for client devices in each subnet.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125958" y="3161351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6" y="0"/>
                </a:lnTo>
                <a:lnTo>
                  <a:pt x="889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44000" y="7203343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14501554" y="0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831419" y="4581421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5"/>
                </a:lnTo>
                <a:lnTo>
                  <a:pt x="0" y="1170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831419" y="6854146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831419" y="2262718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715896" y="7276151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465890" y="1312263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8593" y="793908"/>
            <a:ext cx="10547458" cy="8870755"/>
            <a:chOff x="0" y="0"/>
            <a:chExt cx="2777931" cy="23363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77931" cy="2336331"/>
            </a:xfrm>
            <a:custGeom>
              <a:avLst/>
              <a:gdLst/>
              <a:ahLst/>
              <a:cxnLst/>
              <a:rect r="r" b="b" t="t" l="l"/>
              <a:pathLst>
                <a:path h="2336331" w="2777931">
                  <a:moveTo>
                    <a:pt x="37434" y="0"/>
                  </a:moveTo>
                  <a:lnTo>
                    <a:pt x="2740497" y="0"/>
                  </a:lnTo>
                  <a:cubicBezTo>
                    <a:pt x="2750425" y="0"/>
                    <a:pt x="2759947" y="3944"/>
                    <a:pt x="2766967" y="10964"/>
                  </a:cubicBezTo>
                  <a:cubicBezTo>
                    <a:pt x="2773987" y="17985"/>
                    <a:pt x="2777931" y="27506"/>
                    <a:pt x="2777931" y="37434"/>
                  </a:cubicBezTo>
                  <a:lnTo>
                    <a:pt x="2777931" y="2298896"/>
                  </a:lnTo>
                  <a:cubicBezTo>
                    <a:pt x="2777931" y="2319571"/>
                    <a:pt x="2761171" y="2336331"/>
                    <a:pt x="2740497" y="2336331"/>
                  </a:cubicBezTo>
                  <a:lnTo>
                    <a:pt x="37434" y="2336331"/>
                  </a:lnTo>
                  <a:cubicBezTo>
                    <a:pt x="27506" y="2336331"/>
                    <a:pt x="17985" y="2332387"/>
                    <a:pt x="10964" y="2325366"/>
                  </a:cubicBezTo>
                  <a:cubicBezTo>
                    <a:pt x="3944" y="2318346"/>
                    <a:pt x="0" y="2308824"/>
                    <a:pt x="0" y="2298896"/>
                  </a:cubicBezTo>
                  <a:lnTo>
                    <a:pt x="0" y="37434"/>
                  </a:lnTo>
                  <a:cubicBezTo>
                    <a:pt x="0" y="27506"/>
                    <a:pt x="3944" y="17985"/>
                    <a:pt x="10964" y="10964"/>
                  </a:cubicBezTo>
                  <a:cubicBezTo>
                    <a:pt x="17985" y="3944"/>
                    <a:pt x="27506" y="0"/>
                    <a:pt x="374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77931" cy="23744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718520" y="2217783"/>
            <a:ext cx="8115300" cy="6952093"/>
            <a:chOff x="0" y="0"/>
            <a:chExt cx="2137363" cy="18310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7363" cy="1831004"/>
            </a:xfrm>
            <a:custGeom>
              <a:avLst/>
              <a:gdLst/>
              <a:ahLst/>
              <a:cxnLst/>
              <a:rect r="r" b="b" t="t" l="l"/>
              <a:pathLst>
                <a:path h="1831004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782351"/>
                  </a:lnTo>
                  <a:cubicBezTo>
                    <a:pt x="2137363" y="1809221"/>
                    <a:pt x="2115580" y="1831004"/>
                    <a:pt x="2088710" y="1831004"/>
                  </a:cubicBezTo>
                  <a:lnTo>
                    <a:pt x="48654" y="1831004"/>
                  </a:lnTo>
                  <a:cubicBezTo>
                    <a:pt x="21783" y="1831004"/>
                    <a:pt x="0" y="1809221"/>
                    <a:pt x="0" y="1782351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37363" cy="1869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06940" y="3070677"/>
            <a:ext cx="9326880" cy="5246304"/>
            <a:chOff x="0" y="0"/>
            <a:chExt cx="1128903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0" t="-15339" r="0" b="-15339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13680" y="3955259"/>
            <a:ext cx="889826" cy="4114800"/>
          </a:xfrm>
          <a:custGeom>
            <a:avLst/>
            <a:gdLst/>
            <a:ahLst/>
            <a:cxnLst/>
            <a:rect r="r" b="b" t="t" l="l"/>
            <a:pathLst>
              <a:path h="4114800" w="889826">
                <a:moveTo>
                  <a:pt x="0" y="0"/>
                </a:moveTo>
                <a:lnTo>
                  <a:pt x="889825" y="0"/>
                </a:lnTo>
                <a:lnTo>
                  <a:pt x="8898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1722" y="7997251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2"/>
                </a:lnTo>
                <a:lnTo>
                  <a:pt x="0" y="1667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6689276" y="793908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934945" y="513175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934945" y="7404475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934945" y="2813048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1" y="0"/>
                </a:lnTo>
                <a:lnTo>
                  <a:pt x="2286911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876774" y="8090319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8" y="0"/>
                </a:lnTo>
                <a:lnTo>
                  <a:pt x="1267618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03505" y="1291910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519465" y="2323309"/>
            <a:ext cx="7025714" cy="1416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8"/>
              </a:lnSpc>
            </a:pPr>
            <a:r>
              <a:rPr lang="en-US" sz="2720" b="true">
                <a:solidFill>
                  <a:srgbClr val="392C2C"/>
                </a:solidFill>
                <a:latin typeface="Livvic Bold"/>
                <a:ea typeface="Livvic Bold"/>
                <a:cs typeface="Livvic Bold"/>
                <a:sym typeface="Livvic Bold"/>
              </a:rPr>
              <a:t>Security Requirements:</a:t>
            </a:r>
          </a:p>
          <a:p>
            <a:pPr algn="just">
              <a:lnSpc>
                <a:spcPts val="3808"/>
              </a:lnSpc>
            </a:pPr>
          </a:p>
          <a:p>
            <a:pPr algn="just">
              <a:lnSpc>
                <a:spcPts val="3808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837315" y="3682971"/>
            <a:ext cx="7025714" cy="332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7249" indent="-293624" lvl="1">
              <a:lnSpc>
                <a:spcPts val="3808"/>
              </a:lnSpc>
              <a:buFont typeface="Arial"/>
              <a:buChar char="•"/>
            </a:pPr>
            <a:r>
              <a:rPr lang="en-US" sz="2720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VLAN segmentation to isolate tenant traffic from administrative operations.  </a:t>
            </a:r>
          </a:p>
          <a:p>
            <a:pPr algn="l" marL="587249" indent="-293624" lvl="1">
              <a:lnSpc>
                <a:spcPts val="3808"/>
              </a:lnSpc>
              <a:buFont typeface="Arial"/>
              <a:buChar char="•"/>
            </a:pPr>
            <a:r>
              <a:rPr lang="en-US" sz="2720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Strong device authentication (e.g., WPA3) and encryption protocols (SSL/TLS). </a:t>
            </a:r>
          </a:p>
          <a:p>
            <a:pPr algn="l" marL="587249" indent="-293624" lvl="1">
              <a:lnSpc>
                <a:spcPts val="3808"/>
              </a:lnSpc>
              <a:buFont typeface="Arial"/>
              <a:buChar char="•"/>
            </a:pPr>
            <a:r>
              <a:rPr lang="en-US" sz="2720">
                <a:solidFill>
                  <a:srgbClr val="392C2C"/>
                </a:solidFill>
                <a:latin typeface="Livvic"/>
                <a:ea typeface="Livvic"/>
                <a:cs typeface="Livvic"/>
                <a:sym typeface="Livvic"/>
              </a:rPr>
              <a:t> Firewalls, intrusion detection/prevention systems (IDS/IPS), and access control lists (ACLs).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3B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028700"/>
            <a:ext cx="10071186" cy="8894126"/>
            <a:chOff x="0" y="0"/>
            <a:chExt cx="2652494" cy="23424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52494" cy="2342486"/>
            </a:xfrm>
            <a:custGeom>
              <a:avLst/>
              <a:gdLst/>
              <a:ahLst/>
              <a:cxnLst/>
              <a:rect r="r" b="b" t="t" l="l"/>
              <a:pathLst>
                <a:path h="2342486" w="2652494">
                  <a:moveTo>
                    <a:pt x="39205" y="0"/>
                  </a:moveTo>
                  <a:lnTo>
                    <a:pt x="2613289" y="0"/>
                  </a:lnTo>
                  <a:cubicBezTo>
                    <a:pt x="2634941" y="0"/>
                    <a:pt x="2652494" y="17553"/>
                    <a:pt x="2652494" y="39205"/>
                  </a:cubicBezTo>
                  <a:lnTo>
                    <a:pt x="2652494" y="2303281"/>
                  </a:lnTo>
                  <a:cubicBezTo>
                    <a:pt x="2652494" y="2324933"/>
                    <a:pt x="2634941" y="2342486"/>
                    <a:pt x="2613289" y="2342486"/>
                  </a:cubicBezTo>
                  <a:lnTo>
                    <a:pt x="39205" y="2342486"/>
                  </a:lnTo>
                  <a:cubicBezTo>
                    <a:pt x="17553" y="2342486"/>
                    <a:pt x="0" y="2324933"/>
                    <a:pt x="0" y="2303281"/>
                  </a:cubicBezTo>
                  <a:lnTo>
                    <a:pt x="0" y="39205"/>
                  </a:lnTo>
                  <a:cubicBezTo>
                    <a:pt x="0" y="17553"/>
                    <a:pt x="17553" y="0"/>
                    <a:pt x="39205" y="0"/>
                  </a:cubicBezTo>
                  <a:close/>
                </a:path>
              </a:pathLst>
            </a:custGeom>
            <a:solidFill>
              <a:srgbClr val="67AA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52494" cy="2380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299302" y="2140886"/>
            <a:ext cx="10547458" cy="7117414"/>
            <a:chOff x="0" y="0"/>
            <a:chExt cx="2777931" cy="18745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77931" cy="1874545"/>
            </a:xfrm>
            <a:custGeom>
              <a:avLst/>
              <a:gdLst/>
              <a:ahLst/>
              <a:cxnLst/>
              <a:rect r="r" b="b" t="t" l="l"/>
              <a:pathLst>
                <a:path h="1874545" w="2777931">
                  <a:moveTo>
                    <a:pt x="37434" y="0"/>
                  </a:moveTo>
                  <a:lnTo>
                    <a:pt x="2740497" y="0"/>
                  </a:lnTo>
                  <a:cubicBezTo>
                    <a:pt x="2750425" y="0"/>
                    <a:pt x="2759947" y="3944"/>
                    <a:pt x="2766967" y="10964"/>
                  </a:cubicBezTo>
                  <a:cubicBezTo>
                    <a:pt x="2773987" y="17985"/>
                    <a:pt x="2777931" y="27506"/>
                    <a:pt x="2777931" y="37434"/>
                  </a:cubicBezTo>
                  <a:lnTo>
                    <a:pt x="2777931" y="1837111"/>
                  </a:lnTo>
                  <a:cubicBezTo>
                    <a:pt x="2777931" y="1847039"/>
                    <a:pt x="2773987" y="1856561"/>
                    <a:pt x="2766967" y="1863581"/>
                  </a:cubicBezTo>
                  <a:cubicBezTo>
                    <a:pt x="2759947" y="1870601"/>
                    <a:pt x="2750425" y="1874545"/>
                    <a:pt x="2740497" y="1874545"/>
                  </a:cubicBezTo>
                  <a:lnTo>
                    <a:pt x="37434" y="1874545"/>
                  </a:lnTo>
                  <a:cubicBezTo>
                    <a:pt x="16760" y="1874545"/>
                    <a:pt x="0" y="1857785"/>
                    <a:pt x="0" y="1837111"/>
                  </a:cubicBezTo>
                  <a:lnTo>
                    <a:pt x="0" y="37434"/>
                  </a:lnTo>
                  <a:cubicBezTo>
                    <a:pt x="0" y="27506"/>
                    <a:pt x="3944" y="17985"/>
                    <a:pt x="10964" y="10964"/>
                  </a:cubicBezTo>
                  <a:cubicBezTo>
                    <a:pt x="17985" y="3944"/>
                    <a:pt x="27506" y="0"/>
                    <a:pt x="374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77931" cy="1912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854389" y="3955259"/>
            <a:ext cx="889825" cy="4114800"/>
          </a:xfrm>
          <a:custGeom>
            <a:avLst/>
            <a:gdLst/>
            <a:ahLst/>
            <a:cxnLst/>
            <a:rect r="r" b="b" t="t" l="l"/>
            <a:pathLst>
              <a:path h="4114800" w="889825">
                <a:moveTo>
                  <a:pt x="0" y="0"/>
                </a:moveTo>
                <a:lnTo>
                  <a:pt x="889825" y="0"/>
                </a:lnTo>
                <a:lnTo>
                  <a:pt x="8898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9389" y="8830957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0"/>
                </a:moveTo>
                <a:lnTo>
                  <a:pt x="3334825" y="0"/>
                </a:lnTo>
                <a:lnTo>
                  <a:pt x="3334825" y="1667413"/>
                </a:lnTo>
                <a:lnTo>
                  <a:pt x="0" y="166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14414929" y="-184035"/>
            <a:ext cx="3334825" cy="1667412"/>
          </a:xfrm>
          <a:custGeom>
            <a:avLst/>
            <a:gdLst/>
            <a:ahLst/>
            <a:cxnLst/>
            <a:rect r="r" b="b" t="t" l="l"/>
            <a:pathLst>
              <a:path h="1667412" w="3334825">
                <a:moveTo>
                  <a:pt x="0" y="1667412"/>
                </a:moveTo>
                <a:lnTo>
                  <a:pt x="3334825" y="1667412"/>
                </a:lnTo>
                <a:lnTo>
                  <a:pt x="3334825" y="0"/>
                </a:lnTo>
                <a:lnTo>
                  <a:pt x="0" y="0"/>
                </a:lnTo>
                <a:lnTo>
                  <a:pt x="0" y="16674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146701" y="5131750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46701" y="7404475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46701" y="2813048"/>
            <a:ext cx="2286911" cy="1170136"/>
          </a:xfrm>
          <a:custGeom>
            <a:avLst/>
            <a:gdLst/>
            <a:ahLst/>
            <a:cxnLst/>
            <a:rect r="r" b="b" t="t" l="l"/>
            <a:pathLst>
              <a:path h="1170136" w="2286911">
                <a:moveTo>
                  <a:pt x="0" y="0"/>
                </a:moveTo>
                <a:lnTo>
                  <a:pt x="2286910" y="0"/>
                </a:lnTo>
                <a:lnTo>
                  <a:pt x="2286910" y="1170136"/>
                </a:lnTo>
                <a:lnTo>
                  <a:pt x="0" y="1170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088847" y="7563338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83182" y="2715565"/>
            <a:ext cx="1267619" cy="1267619"/>
          </a:xfrm>
          <a:custGeom>
            <a:avLst/>
            <a:gdLst/>
            <a:ahLst/>
            <a:cxnLst/>
            <a:rect r="r" b="b" t="t" l="l"/>
            <a:pathLst>
              <a:path h="1267619" w="1267619">
                <a:moveTo>
                  <a:pt x="0" y="0"/>
                </a:moveTo>
                <a:lnTo>
                  <a:pt x="1267619" y="0"/>
                </a:lnTo>
                <a:lnTo>
                  <a:pt x="1267619" y="1267619"/>
                </a:lnTo>
                <a:lnTo>
                  <a:pt x="0" y="1267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125274" y="4180883"/>
            <a:ext cx="9180389" cy="330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7"/>
              </a:lnSpc>
            </a:pPr>
            <a:r>
              <a:rPr lang="en-US" sz="7641" b="true">
                <a:solidFill>
                  <a:srgbClr val="3E829A"/>
                </a:solidFill>
                <a:latin typeface="Heebo Ultra-Bold"/>
                <a:ea typeface="Heebo Ultra-Bold"/>
                <a:cs typeface="Heebo Ultra-Bold"/>
                <a:sym typeface="Heebo Ultra-Bold"/>
              </a:rPr>
              <a:t>Part 2: Network Design and Planning</a:t>
            </a:r>
          </a:p>
          <a:p>
            <a:pPr algn="ctr">
              <a:lnSpc>
                <a:spcPts val="9951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DAGZUIsytJk</dc:identifier>
  <dcterms:modified xsi:type="dcterms:W3CDTF">2011-08-01T06:04:30Z</dcterms:modified>
  <cp:revision>1</cp:revision>
  <dc:title>TECH-HUB FACILITY - GROUP 11 PRESENTATION</dc:title>
</cp:coreProperties>
</file>